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50"/>
  </p:notesMasterIdLst>
  <p:sldIdLst>
    <p:sldId id="256" r:id="rId2"/>
    <p:sldId id="257" r:id="rId3"/>
    <p:sldId id="258" r:id="rId4"/>
    <p:sldId id="26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303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95" r:id="rId28"/>
    <p:sldId id="281" r:id="rId29"/>
    <p:sldId id="294" r:id="rId30"/>
    <p:sldId id="282" r:id="rId31"/>
    <p:sldId id="293" r:id="rId32"/>
    <p:sldId id="283" r:id="rId33"/>
    <p:sldId id="292" r:id="rId34"/>
    <p:sldId id="284" r:id="rId35"/>
    <p:sldId id="291" r:id="rId36"/>
    <p:sldId id="285" r:id="rId37"/>
    <p:sldId id="286" r:id="rId38"/>
    <p:sldId id="287" r:id="rId39"/>
    <p:sldId id="288" r:id="rId40"/>
    <p:sldId id="289" r:id="rId41"/>
    <p:sldId id="290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9144000" cy="6858000" type="screen4x3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5A9BF"/>
    <a:srgbClr val="F17F9E"/>
    <a:srgbClr val="E7295E"/>
    <a:srgbClr val="A3A3A3"/>
    <a:srgbClr val="E99FFA"/>
    <a:srgbClr val="D590E1"/>
    <a:srgbClr val="C08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8"/>
    <p:restoredTop sz="94529"/>
  </p:normalViewPr>
  <p:slideViewPr>
    <p:cSldViewPr snapToGrid="0">
      <p:cViewPr varScale="1">
        <p:scale>
          <a:sx n="107" d="100"/>
          <a:sy n="107" d="100"/>
        </p:scale>
        <p:origin x="9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Calculation!$B$3</c:f>
              <c:strCache>
                <c:ptCount val="1"/>
                <c:pt idx="0">
                  <c:v>Churn status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7"/>
            <c:spPr>
              <a:solidFill>
                <a:schemeClr val="accent2"/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20-5B4F-B3C6-DFB35A6FC46B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420-5B4F-B3C6-DFB35A6FC46B}"/>
              </c:ext>
            </c:extLst>
          </c:dPt>
          <c:dLbls>
            <c:dLbl>
              <c:idx val="0"/>
              <c:layout>
                <c:manualLayout>
                  <c:x val="-1.9802421846365707E-2"/>
                  <c:y val="0.230366118928389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TH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7817842065803123"/>
                      <c:h val="0.2522323847526606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420-5B4F-B3C6-DFB35A6FC46B}"/>
                </c:ext>
              </c:extLst>
            </c:dLbl>
            <c:dLbl>
              <c:idx val="1"/>
              <c:layout>
                <c:manualLayout>
                  <c:x val="0.19398656268155715"/>
                  <c:y val="-0.1315237326470225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TH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5073536973280923"/>
                      <c:h val="0.2655766291742226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420-5B4F-B3C6-DFB35A6FC4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ctr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Calculation!$A$4:$A$5</c:f>
              <c:strCache>
                <c:ptCount val="2"/>
                <c:pt idx="0">
                  <c:v>Churn</c:v>
                </c:pt>
                <c:pt idx="1">
                  <c:v>Not churn</c:v>
                </c:pt>
              </c:strCache>
            </c:strRef>
          </c:cat>
          <c:val>
            <c:numRef>
              <c:f>Calculation!$B$4:$B$5</c:f>
              <c:numCache>
                <c:formatCode>General</c:formatCode>
                <c:ptCount val="2"/>
                <c:pt idx="0">
                  <c:v>1869</c:v>
                </c:pt>
                <c:pt idx="1">
                  <c:v>5174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20-5B4F-B3C6-DFB35A6FC46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Paperless Billing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32110280990466855"/>
          <c:w val="0.87753018372703417"/>
          <c:h val="0.5018904658967037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Calculation!$H$39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Calculation!$G$40:$G$41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Calculation!$H$40:$H$41</c:f>
              <c:numCache>
                <c:formatCode>General</c:formatCode>
                <c:ptCount val="2"/>
                <c:pt idx="0">
                  <c:v>1400</c:v>
                </c:pt>
                <c:pt idx="1">
                  <c:v>469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43-274D-BB28-DD3E91A1A593}"/>
            </c:ext>
          </c:extLst>
        </c:ser>
        <c:ser>
          <c:idx val="2"/>
          <c:order val="1"/>
          <c:tx>
            <c:strRef>
              <c:f>Calculation!$I$39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Calculation!$G$40:$G$41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Calculation!$I$40:$I$41</c:f>
              <c:numCache>
                <c:formatCode>General</c:formatCode>
                <c:ptCount val="2"/>
                <c:pt idx="0">
                  <c:v>2771</c:v>
                </c:pt>
                <c:pt idx="1">
                  <c:v>2403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43-274D-BB28-DD3E91A1A59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Payment Method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5832821987169857"/>
          <c:w val="0.87753018372703417"/>
          <c:h val="0.5747898474543543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Calculation!$H$43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Calculation!$G$44:$G$47</c:f>
              <c:strCache>
                <c:ptCount val="4"/>
                <c:pt idx="0">
                  <c:v>Electronic check</c:v>
                </c:pt>
                <c:pt idx="1">
                  <c:v>Mailed check</c:v>
                </c:pt>
                <c:pt idx="2">
                  <c:v>Bank transfer (automatic)</c:v>
                </c:pt>
                <c:pt idx="3">
                  <c:v>Credit card (automatic)</c:v>
                </c:pt>
              </c:strCache>
            </c:strRef>
          </c:cat>
          <c:val>
            <c:numRef>
              <c:f>Calculation!$H$44:$H$47</c:f>
              <c:numCache>
                <c:formatCode>General</c:formatCode>
                <c:ptCount val="4"/>
                <c:pt idx="0">
                  <c:v>1071</c:v>
                </c:pt>
                <c:pt idx="1">
                  <c:v>308</c:v>
                </c:pt>
                <c:pt idx="2">
                  <c:v>258</c:v>
                </c:pt>
                <c:pt idx="3">
                  <c:v>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A1-0D4E-80A3-40C5219F7F07}"/>
            </c:ext>
          </c:extLst>
        </c:ser>
        <c:ser>
          <c:idx val="2"/>
          <c:order val="1"/>
          <c:tx>
            <c:strRef>
              <c:f>Calculation!$I$43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Calculation!$G$44:$G$47</c:f>
              <c:strCache>
                <c:ptCount val="4"/>
                <c:pt idx="0">
                  <c:v>Electronic check</c:v>
                </c:pt>
                <c:pt idx="1">
                  <c:v>Mailed check</c:v>
                </c:pt>
                <c:pt idx="2">
                  <c:v>Bank transfer (automatic)</c:v>
                </c:pt>
                <c:pt idx="3">
                  <c:v>Credit card (automatic)</c:v>
                </c:pt>
              </c:strCache>
            </c:strRef>
          </c:cat>
          <c:val>
            <c:numRef>
              <c:f>Calculation!$I$44:$I$47</c:f>
              <c:numCache>
                <c:formatCode>General</c:formatCode>
                <c:ptCount val="4"/>
                <c:pt idx="0">
                  <c:v>1294</c:v>
                </c:pt>
                <c:pt idx="1">
                  <c:v>1304</c:v>
                </c:pt>
                <c:pt idx="2">
                  <c:v>1286</c:v>
                </c:pt>
                <c:pt idx="3">
                  <c:v>1290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A1-0D4E-80A3-40C5219F7F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Monthly Charges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6922740243300652"/>
          <c:w val="0.87753018372703417"/>
          <c:h val="0.5634276641850286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Calculation!$H$49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Calculation!$G$50:$G$55</c:f>
              <c:strCache>
                <c:ptCount val="6"/>
                <c:pt idx="0">
                  <c:v>0-20$</c:v>
                </c:pt>
                <c:pt idx="1">
                  <c:v>20-40$</c:v>
                </c:pt>
                <c:pt idx="2">
                  <c:v>40-60$</c:v>
                </c:pt>
                <c:pt idx="3">
                  <c:v>60-80$</c:v>
                </c:pt>
                <c:pt idx="4">
                  <c:v>80-100$</c:v>
                </c:pt>
                <c:pt idx="5">
                  <c:v>100-120$</c:v>
                </c:pt>
              </c:strCache>
            </c:strRef>
          </c:cat>
          <c:val>
            <c:numRef>
              <c:f>Calculation!$H$50:$H$55</c:f>
              <c:numCache>
                <c:formatCode>General</c:formatCode>
                <c:ptCount val="6"/>
                <c:pt idx="0">
                  <c:v>58</c:v>
                </c:pt>
                <c:pt idx="1">
                  <c:v>156</c:v>
                </c:pt>
                <c:pt idx="2">
                  <c:v>276</c:v>
                </c:pt>
                <c:pt idx="3">
                  <c:v>473</c:v>
                </c:pt>
                <c:pt idx="4">
                  <c:v>653</c:v>
                </c:pt>
                <c:pt idx="5">
                  <c:v>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4B-244B-A000-B19729B71E80}"/>
            </c:ext>
          </c:extLst>
        </c:ser>
        <c:ser>
          <c:idx val="2"/>
          <c:order val="1"/>
          <c:tx>
            <c:strRef>
              <c:f>Calculation!$I$49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Calculation!$G$50:$G$55</c:f>
              <c:strCache>
                <c:ptCount val="6"/>
                <c:pt idx="0">
                  <c:v>0-20$</c:v>
                </c:pt>
                <c:pt idx="1">
                  <c:v>20-40$</c:v>
                </c:pt>
                <c:pt idx="2">
                  <c:v>40-60$</c:v>
                </c:pt>
                <c:pt idx="3">
                  <c:v>60-80$</c:v>
                </c:pt>
                <c:pt idx="4">
                  <c:v>80-100$</c:v>
                </c:pt>
                <c:pt idx="5">
                  <c:v>100-120$</c:v>
                </c:pt>
              </c:strCache>
            </c:strRef>
          </c:cat>
          <c:val>
            <c:numRef>
              <c:f>Calculation!$I$50:$I$55</c:f>
              <c:numCache>
                <c:formatCode>General</c:formatCode>
                <c:ptCount val="6"/>
                <c:pt idx="0">
                  <c:v>598</c:v>
                </c:pt>
                <c:pt idx="1">
                  <c:v>1026</c:v>
                </c:pt>
                <c:pt idx="2">
                  <c:v>804</c:v>
                </c:pt>
                <c:pt idx="3">
                  <c:v>986</c:v>
                </c:pt>
                <c:pt idx="4">
                  <c:v>1111</c:v>
                </c:pt>
                <c:pt idx="5">
                  <c:v>649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4B-244B-A000-B19729B71E8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Tenure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17113480606590842"/>
          <c:w val="0.87753018372703417"/>
          <c:h val="0.7214658063575386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Calculation!$H$11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Calculation!$G$12:$G$17</c:f>
              <c:strCache>
                <c:ptCount val="6"/>
                <c:pt idx="0">
                  <c:v>0-1 year</c:v>
                </c:pt>
                <c:pt idx="1">
                  <c:v>1-2 years</c:v>
                </c:pt>
                <c:pt idx="2">
                  <c:v>2-3 years</c:v>
                </c:pt>
                <c:pt idx="3">
                  <c:v>3-4 years</c:v>
                </c:pt>
                <c:pt idx="4">
                  <c:v>4-5 years</c:v>
                </c:pt>
                <c:pt idx="5">
                  <c:v>&gt;5 years</c:v>
                </c:pt>
              </c:strCache>
            </c:strRef>
          </c:cat>
          <c:val>
            <c:numRef>
              <c:f>Calculation!$H$12:$H$17</c:f>
              <c:numCache>
                <c:formatCode>General</c:formatCode>
                <c:ptCount val="6"/>
                <c:pt idx="0">
                  <c:v>1037</c:v>
                </c:pt>
                <c:pt idx="1">
                  <c:v>294</c:v>
                </c:pt>
                <c:pt idx="2">
                  <c:v>180</c:v>
                </c:pt>
                <c:pt idx="3">
                  <c:v>145</c:v>
                </c:pt>
                <c:pt idx="4">
                  <c:v>120</c:v>
                </c:pt>
                <c:pt idx="5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67-0248-A7B3-EA361B05376C}"/>
            </c:ext>
          </c:extLst>
        </c:ser>
        <c:ser>
          <c:idx val="2"/>
          <c:order val="1"/>
          <c:tx>
            <c:strRef>
              <c:f>Calculation!$I$11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Calculation!$G$12:$G$17</c:f>
              <c:strCache>
                <c:ptCount val="6"/>
                <c:pt idx="0">
                  <c:v>0-1 year</c:v>
                </c:pt>
                <c:pt idx="1">
                  <c:v>1-2 years</c:v>
                </c:pt>
                <c:pt idx="2">
                  <c:v>2-3 years</c:v>
                </c:pt>
                <c:pt idx="3">
                  <c:v>3-4 years</c:v>
                </c:pt>
                <c:pt idx="4">
                  <c:v>4-5 years</c:v>
                </c:pt>
                <c:pt idx="5">
                  <c:v>&gt;5 years</c:v>
                </c:pt>
              </c:strCache>
            </c:strRef>
          </c:cat>
          <c:val>
            <c:numRef>
              <c:f>Calculation!$I$12:$I$17</c:f>
              <c:numCache>
                <c:formatCode>General</c:formatCode>
                <c:ptCount val="6"/>
                <c:pt idx="0">
                  <c:v>1149</c:v>
                </c:pt>
                <c:pt idx="1">
                  <c:v>730</c:v>
                </c:pt>
                <c:pt idx="2">
                  <c:v>652</c:v>
                </c:pt>
                <c:pt idx="3">
                  <c:v>617</c:v>
                </c:pt>
                <c:pt idx="4">
                  <c:v>712</c:v>
                </c:pt>
                <c:pt idx="5">
                  <c:v>1314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67-0248-A7B3-EA361B0537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6"/>
        <c:overlap val="-21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Senior Citizen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4535726012200709"/>
          <c:w val="0.87753018372703417"/>
          <c:h val="0.63189450989434626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Calculation!$H$3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Calculation!$G$4:$G$5</c:f>
              <c:strCache>
                <c:ptCount val="2"/>
                <c:pt idx="0">
                  <c:v>1 (Senior)</c:v>
                </c:pt>
                <c:pt idx="1">
                  <c:v>0 (Non-senior)</c:v>
                </c:pt>
              </c:strCache>
            </c:strRef>
          </c:cat>
          <c:val>
            <c:numRef>
              <c:f>Calculation!$H$4:$H$5</c:f>
              <c:numCache>
                <c:formatCode>General</c:formatCode>
                <c:ptCount val="2"/>
                <c:pt idx="0">
                  <c:v>476</c:v>
                </c:pt>
                <c:pt idx="1">
                  <c:v>1393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21-8C45-BE19-D0DCE61C0F8A}"/>
            </c:ext>
          </c:extLst>
        </c:ser>
        <c:ser>
          <c:idx val="2"/>
          <c:order val="1"/>
          <c:tx>
            <c:strRef>
              <c:f>Calculation!$I$3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21-8C45-BE19-D0DCE61C0F8A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021-8C45-BE19-D0DCE61C0F8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Calculation!$G$4:$G$5</c:f>
              <c:strCache>
                <c:ptCount val="2"/>
                <c:pt idx="0">
                  <c:v>1 (Senior)</c:v>
                </c:pt>
                <c:pt idx="1">
                  <c:v>0 (Non-senior)</c:v>
                </c:pt>
              </c:strCache>
            </c:strRef>
          </c:cat>
          <c:val>
            <c:numRef>
              <c:f>Calculation!$I$4:$I$5</c:f>
              <c:numCache>
                <c:formatCode>General</c:formatCode>
                <c:ptCount val="2"/>
                <c:pt idx="0">
                  <c:v>666</c:v>
                </c:pt>
                <c:pt idx="1">
                  <c:v>4508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21-8C45-BE19-D0DCE61C0F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Internet Service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220434525539399"/>
          <c:w val="0.87753018372703417"/>
          <c:h val="0.6009516970512742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Calculation!$H$19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Calculation!$G$20:$G$22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</c:v>
                </c:pt>
              </c:strCache>
            </c:strRef>
          </c:cat>
          <c:val>
            <c:numRef>
              <c:f>Calculation!$H$20:$H$22</c:f>
              <c:numCache>
                <c:formatCode>General</c:formatCode>
                <c:ptCount val="3"/>
                <c:pt idx="0">
                  <c:v>459</c:v>
                </c:pt>
                <c:pt idx="1">
                  <c:v>1297</c:v>
                </c:pt>
                <c:pt idx="2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86-F14B-93CD-A0A4FE01A382}"/>
            </c:ext>
          </c:extLst>
        </c:ser>
        <c:ser>
          <c:idx val="2"/>
          <c:order val="1"/>
          <c:tx>
            <c:strRef>
              <c:f>Calculation!$I$19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Calculation!$G$20:$G$22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</c:v>
                </c:pt>
              </c:strCache>
            </c:strRef>
          </c:cat>
          <c:val>
            <c:numRef>
              <c:f>Calculation!$I$20:$I$22</c:f>
              <c:numCache>
                <c:formatCode>General</c:formatCode>
                <c:ptCount val="3"/>
                <c:pt idx="0">
                  <c:v>1962</c:v>
                </c:pt>
                <c:pt idx="1">
                  <c:v>1799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86-F14B-93CD-A0A4FE01A38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Streaming TV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0.14506533940189317"/>
          <c:y val="0.28820990634782151"/>
          <c:w val="0.8061744338647977"/>
          <c:h val="0.5231067725582200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Calculation!$H$24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Calculation!$G$25:$G$27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Calculation!$H$25:$H$27</c:f>
              <c:numCache>
                <c:formatCode>General</c:formatCode>
                <c:ptCount val="3"/>
                <c:pt idx="0">
                  <c:v>814</c:v>
                </c:pt>
                <c:pt idx="1">
                  <c:v>942</c:v>
                </c:pt>
                <c:pt idx="2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87-E54E-B67F-BFE0A50B9723}"/>
            </c:ext>
          </c:extLst>
        </c:ser>
        <c:ser>
          <c:idx val="2"/>
          <c:order val="1"/>
          <c:tx>
            <c:strRef>
              <c:f>Calculation!$I$24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Calculation!$G$25:$G$27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Calculation!$I$25:$I$27</c:f>
              <c:numCache>
                <c:formatCode>General</c:formatCode>
                <c:ptCount val="3"/>
                <c:pt idx="0">
                  <c:v>1893</c:v>
                </c:pt>
                <c:pt idx="1">
                  <c:v>1868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87-E54E-B67F-BFE0A50B97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Streaming Movies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4.8111867920921259E-2"/>
          <c:y val="0.17113480606590842"/>
          <c:w val="0.92133242870910714"/>
          <c:h val="0.7214658063575386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Calculation!$H$29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Calculation!$G$30:$G$32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Calculation!$H$30:$H$32</c:f>
              <c:numCache>
                <c:formatCode>General</c:formatCode>
                <c:ptCount val="3"/>
                <c:pt idx="0">
                  <c:v>818</c:v>
                </c:pt>
                <c:pt idx="1">
                  <c:v>938</c:v>
                </c:pt>
                <c:pt idx="2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78-F244-9750-89BF27028A32}"/>
            </c:ext>
          </c:extLst>
        </c:ser>
        <c:ser>
          <c:idx val="2"/>
          <c:order val="1"/>
          <c:tx>
            <c:strRef>
              <c:f>Calculation!$I$29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Calculation!$G$30:$G$32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Calculation!$I$30:$I$32</c:f>
              <c:numCache>
                <c:formatCode>General</c:formatCode>
                <c:ptCount val="3"/>
                <c:pt idx="0">
                  <c:v>1914</c:v>
                </c:pt>
                <c:pt idx="1">
                  <c:v>1847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78-F244-9750-89BF27028A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7956D-0F95-3D4E-8DCF-31E55121DF25}" type="datetimeFigureOut">
              <a:rPr lang="en-TH" smtClean="0"/>
              <a:t>18/4/2023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1ABA5-9CFB-4E40-803E-38DC1ECAFD7C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12113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1ABA5-9CFB-4E40-803E-38DC1ECAFD7C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3047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1ABA5-9CFB-4E40-803E-38DC1ECAFD7C}" type="slidenum">
              <a:rPr lang="en-TH" smtClean="0"/>
              <a:t>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5556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010" y="484480"/>
            <a:ext cx="5183981" cy="2954655"/>
          </a:xfrm>
        </p:spPr>
        <p:txBody>
          <a:bodyPr anchor="b">
            <a:normAutofit/>
          </a:bodyPr>
          <a:lstStyle>
            <a:lvl1pPr algn="ctr">
              <a:defRPr sz="4200" spc="-7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0010" y="3799134"/>
            <a:ext cx="5183981" cy="1969841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74B4A9DB-07D0-5146-827F-DF07D9C6ED87}" type="datetime2">
              <a:rPr lang="en-US" smtClean="0"/>
              <a:t>Tuesday, April 18,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15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0000" y="2636839"/>
            <a:ext cx="8046244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EE948C1B-ACB4-FD41-9DB7-5EAD3885D18F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92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05365" y="720001"/>
            <a:ext cx="1107996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878" y="720001"/>
            <a:ext cx="6697211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27ADFFDF-74BC-8742-B10B-DDB5F8D62631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7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541601"/>
            <a:ext cx="8046244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F401E425-2703-6843-A8C0-AE5157267B1E}" type="datetime2">
              <a:rPr lang="en-US" smtClean="0"/>
              <a:t>Tuesday, April 18,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99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619200"/>
            <a:ext cx="8046245" cy="2879724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32" y="3858924"/>
            <a:ext cx="8046245" cy="191907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6A74E1B6-E1B2-BF4D-A9F3-E3E1B95F4E42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91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00" y="2541601"/>
            <a:ext cx="375285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3800" y="2541600"/>
            <a:ext cx="375285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0C90DE8B-E281-AB43-990A-1D9F23E0D98E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9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619201"/>
            <a:ext cx="8046244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1840698"/>
            <a:ext cx="3761729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200" b="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000" y="2541601"/>
            <a:ext cx="375285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3800" y="1840698"/>
            <a:ext cx="3761729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200" b="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3800" y="2541601"/>
            <a:ext cx="375285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A19DB65C-27CA-D84D-8518-6D40618E4B03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9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E2BF7E29-B690-5345-A621-E8A00C1D690D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9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26F2D922-D625-124A-93F4-7F436A93DB60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14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1" y="619200"/>
            <a:ext cx="2330597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1141" y="584663"/>
            <a:ext cx="5183981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600"/>
            </a:lvl1pPr>
            <a:lvl2pPr marL="685800" indent="-342900">
              <a:buFont typeface="Arial" panose="020B0604020202020204" pitchFamily="34" charset="0"/>
              <a:buChar char="•"/>
              <a:defRPr sz="1500"/>
            </a:lvl2pPr>
            <a:lvl3pPr marL="942975" indent="-257175">
              <a:buFont typeface="Arial" panose="020B0604020202020204" pitchFamily="34" charset="0"/>
              <a:buChar char="•"/>
              <a:defRPr sz="1500"/>
            </a:lvl3pPr>
            <a:lvl4pPr marL="1285875" indent="-257175">
              <a:buFont typeface="Arial" panose="020B0604020202020204" pitchFamily="34" charset="0"/>
              <a:buChar char="•"/>
              <a:defRPr sz="1500"/>
            </a:lvl4pPr>
            <a:lvl5pPr marL="1628775" indent="-257175">
              <a:buFont typeface="Arial" panose="020B0604020202020204" pitchFamily="34" charset="0"/>
              <a:buChar char="•"/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001" y="2541601"/>
            <a:ext cx="2330597" cy="323183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31F0AB67-775D-2646-A991-3AA423E41B4A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619200"/>
            <a:ext cx="2321720" cy="1476000"/>
          </a:xfrm>
        </p:spPr>
        <p:txBody>
          <a:bodyPr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11141" y="728664"/>
            <a:ext cx="5192859" cy="504031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000" y="2541600"/>
            <a:ext cx="2321719" cy="32328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A112ACFF-53E0-974A-B737-B583808E60E6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7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000" y="619200"/>
            <a:ext cx="804624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2541601"/>
            <a:ext cx="8046244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90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7CF66FAF-8C55-CE4A-84BE-A3EA96DDFD46}" type="datetime2">
              <a:rPr lang="en-US" smtClean="0"/>
              <a:t>Tuesday, April 18,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90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90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51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blastchar/telco-customer-chur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49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7F3E1-0BE1-0D10-92E8-F8CED6F38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923" y="390093"/>
            <a:ext cx="5139347" cy="137159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TH" sz="4000" b="1" dirty="0"/>
              <a:t>Telco Customer </a:t>
            </a:r>
            <a:br>
              <a:rPr lang="en-TH" sz="4000" b="1" dirty="0"/>
            </a:br>
            <a:r>
              <a:rPr lang="en-TH" sz="4000" b="1" dirty="0"/>
              <a:t>Churn Predictions</a:t>
            </a:r>
            <a:endParaRPr lang="en-TH" sz="4000" dirty="0"/>
          </a:p>
        </p:txBody>
      </p:sp>
      <p:pic>
        <p:nvPicPr>
          <p:cNvPr id="4" name="Picture 3" descr="Abstract design of flower petals in pastel">
            <a:extLst>
              <a:ext uri="{FF2B5EF4-FFF2-40B4-BE49-F238E27FC236}">
                <a16:creationId xmlns:a16="http://schemas.microsoft.com/office/drawing/2014/main" id="{06FA5001-7EC5-69A4-FD83-7BB48E94E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90" r="19646" b="2"/>
          <a:stretch/>
        </p:blipFill>
        <p:spPr>
          <a:xfrm>
            <a:off x="4896800" y="10"/>
            <a:ext cx="4247201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2240FB5D-1719-7C94-3487-0F5DE1315950}"/>
              </a:ext>
            </a:extLst>
          </p:cNvPr>
          <p:cNvSpPr txBox="1">
            <a:spLocks/>
          </p:cNvSpPr>
          <p:nvPr/>
        </p:nvSpPr>
        <p:spPr>
          <a:xfrm>
            <a:off x="1259991" y="3232656"/>
            <a:ext cx="2987210" cy="50906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Project Group No. 19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89CE32C-216D-CC36-325D-33DFE6F2390E}"/>
              </a:ext>
            </a:extLst>
          </p:cNvPr>
          <p:cNvGrpSpPr/>
          <p:nvPr/>
        </p:nvGrpSpPr>
        <p:grpSpPr>
          <a:xfrm>
            <a:off x="139426" y="3936345"/>
            <a:ext cx="5183844" cy="2649013"/>
            <a:chOff x="77724" y="3936345"/>
            <a:chExt cx="5183844" cy="264901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BC25E93-56A3-EC47-A0E3-1E42A154E59E}"/>
                </a:ext>
              </a:extLst>
            </p:cNvPr>
            <p:cNvGrpSpPr/>
            <p:nvPr/>
          </p:nvGrpSpPr>
          <p:grpSpPr>
            <a:xfrm>
              <a:off x="77724" y="3936345"/>
              <a:ext cx="1655182" cy="2649013"/>
              <a:chOff x="77724" y="3735009"/>
              <a:chExt cx="1655182" cy="264901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6211833-0D8B-711A-767A-A430FBFDBC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9560" t="24832" r="25952" b="28139"/>
              <a:stretch/>
            </p:blipFill>
            <p:spPr>
              <a:xfrm>
                <a:off x="163408" y="3735009"/>
                <a:ext cx="1483813" cy="1919551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C62667E7-3E83-7F90-0DE8-E7BABE477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724" y="5654560"/>
                <a:ext cx="1655182" cy="729462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algn="ctr" defTabSz="6858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200" kern="1200" cap="none" spc="-75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90000"/>
                  </a:lnSpc>
                </a:pPr>
                <a:r>
                  <a:rPr lang="en-TH" sz="1200" dirty="0">
                    <a:latin typeface="+mn-lt"/>
                  </a:rPr>
                  <a:t>Thanapoom</a:t>
                </a:r>
              </a:p>
              <a:p>
                <a:pPr>
                  <a:lnSpc>
                    <a:spcPct val="90000"/>
                  </a:lnSpc>
                </a:pPr>
                <a:r>
                  <a:rPr lang="en-TH" sz="1200" dirty="0">
                    <a:latin typeface="+mn-lt"/>
                  </a:rPr>
                  <a:t>Phatthanaphan</a:t>
                </a:r>
              </a:p>
              <a:p>
                <a:pPr>
                  <a:lnSpc>
                    <a:spcPct val="90000"/>
                  </a:lnSpc>
                </a:pPr>
                <a:r>
                  <a:rPr lang="en-TH" sz="1200" dirty="0">
                    <a:latin typeface="+mn-lt"/>
                  </a:rPr>
                  <a:t>20011296</a:t>
                </a:r>
              </a:p>
              <a:p>
                <a:pPr>
                  <a:lnSpc>
                    <a:spcPct val="90000"/>
                  </a:lnSpc>
                </a:pPr>
                <a:r>
                  <a:rPr lang="en-TH" sz="1200" dirty="0">
                    <a:latin typeface="+mn-lt"/>
                  </a:rPr>
                  <a:t>tphattha@stevens.edu</a:t>
                </a:r>
              </a:p>
            </p:txBody>
          </p:sp>
        </p:grp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B385603-F0C7-46A1-097B-A06C61A8E54D}"/>
                </a:ext>
              </a:extLst>
            </p:cNvPr>
            <p:cNvSpPr txBox="1">
              <a:spLocks/>
            </p:cNvSpPr>
            <p:nvPr/>
          </p:nvSpPr>
          <p:spPr>
            <a:xfrm>
              <a:off x="1804668" y="5855896"/>
              <a:ext cx="1774452" cy="72946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rmAutofit/>
            </a:bodyPr>
            <a:lstStyle>
              <a:lvl1pPr algn="ctr" defTabSz="6858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200" kern="1200" cap="none" spc="-75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TH" sz="1200" dirty="0">
                  <a:latin typeface="+mn-lt"/>
                </a:rPr>
                <a:t>Shiva Rama Krishna Mandadapu</a:t>
              </a:r>
            </a:p>
          </p:txBody>
        </p:sp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65CD68F5-D5FA-2326-7FB3-051F66644E4F}"/>
                </a:ext>
              </a:extLst>
            </p:cNvPr>
            <p:cNvSpPr txBox="1">
              <a:spLocks/>
            </p:cNvSpPr>
            <p:nvPr/>
          </p:nvSpPr>
          <p:spPr>
            <a:xfrm>
              <a:off x="3695380" y="5855896"/>
              <a:ext cx="1566188" cy="72946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rmAutofit/>
            </a:bodyPr>
            <a:lstStyle>
              <a:lvl1pPr algn="ctr" defTabSz="6858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200" kern="1200" cap="none" spc="-75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TH" sz="1200" dirty="0">
                  <a:latin typeface="+mn-lt"/>
                </a:rPr>
                <a:t>Hantao Guo</a:t>
              </a:r>
            </a:p>
            <a:p>
              <a:pPr>
                <a:lnSpc>
                  <a:spcPct val="90000"/>
                </a:lnSpc>
              </a:pPr>
              <a:endParaRPr lang="en-TH" sz="1200" dirty="0">
                <a:latin typeface="+mn-lt"/>
              </a:endParaRPr>
            </a:p>
          </p:txBody>
        </p:sp>
      </p:grpSp>
      <p:sp>
        <p:nvSpPr>
          <p:cNvPr id="54" name="Title 1">
            <a:extLst>
              <a:ext uri="{FF2B5EF4-FFF2-40B4-BE49-F238E27FC236}">
                <a16:creationId xmlns:a16="http://schemas.microsoft.com/office/drawing/2014/main" id="{EC40555D-F156-9C56-B222-6B8742CADDE7}"/>
              </a:ext>
            </a:extLst>
          </p:cNvPr>
          <p:cNvSpPr txBox="1">
            <a:spLocks/>
          </p:cNvSpPr>
          <p:nvPr/>
        </p:nvSpPr>
        <p:spPr>
          <a:xfrm>
            <a:off x="183923" y="1956316"/>
            <a:ext cx="5139347" cy="10817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CS 513-A</a:t>
            </a:r>
          </a:p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Knowledge Discovery &amp; Data Mining</a:t>
            </a:r>
          </a:p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Master of Science in Computer Science</a:t>
            </a:r>
          </a:p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Stevens Institute of Technology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42D0274-F068-7491-BA33-3EA3F5435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623" y="371918"/>
            <a:ext cx="1982080" cy="21232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DBAD90-840B-A7A5-50A3-E08B5F79F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1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F581F-0DA3-E130-F2D8-1BDAB98C5959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ACC6771C-B465-8628-5E26-0B2F0FA79866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A3219F01-65BD-51C5-EEF8-D664BB4DA515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2A98161C-A0F3-5486-7E6A-E777AD8F3816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C64D804-D8FA-65E1-EE29-0850EA011E3E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1387D2-65A8-F602-3903-DFEA91C646AE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C3AFAC-C6A2-AC04-7D03-3D6913306D1E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Performance result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EC1A18F-A84A-D620-43AA-45877F22E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246365"/>
              </p:ext>
            </p:extLst>
          </p:nvPr>
        </p:nvGraphicFramePr>
        <p:xfrm>
          <a:off x="283464" y="2120900"/>
          <a:ext cx="8577071" cy="419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310">
                  <a:extLst>
                    <a:ext uri="{9D8B030D-6E8A-4147-A177-3AD203B41FA5}">
                      <a16:colId xmlns:a16="http://schemas.microsoft.com/office/drawing/2014/main" val="2700120823"/>
                    </a:ext>
                  </a:extLst>
                </a:gridCol>
                <a:gridCol w="3532785">
                  <a:extLst>
                    <a:ext uri="{9D8B030D-6E8A-4147-A177-3AD203B41FA5}">
                      <a16:colId xmlns:a16="http://schemas.microsoft.com/office/drawing/2014/main" val="391520071"/>
                    </a:ext>
                  </a:extLst>
                </a:gridCol>
                <a:gridCol w="937764">
                  <a:extLst>
                    <a:ext uri="{9D8B030D-6E8A-4147-A177-3AD203B41FA5}">
                      <a16:colId xmlns:a16="http://schemas.microsoft.com/office/drawing/2014/main" val="4293409865"/>
                    </a:ext>
                  </a:extLst>
                </a:gridCol>
                <a:gridCol w="993088">
                  <a:extLst>
                    <a:ext uri="{9D8B030D-6E8A-4147-A177-3AD203B41FA5}">
                      <a16:colId xmlns:a16="http://schemas.microsoft.com/office/drawing/2014/main" val="3988491133"/>
                    </a:ext>
                  </a:extLst>
                </a:gridCol>
                <a:gridCol w="940661">
                  <a:extLst>
                    <a:ext uri="{9D8B030D-6E8A-4147-A177-3AD203B41FA5}">
                      <a16:colId xmlns:a16="http://schemas.microsoft.com/office/drawing/2014/main" val="815770014"/>
                    </a:ext>
                  </a:extLst>
                </a:gridCol>
                <a:gridCol w="788770">
                  <a:extLst>
                    <a:ext uri="{9D8B030D-6E8A-4147-A177-3AD203B41FA5}">
                      <a16:colId xmlns:a16="http://schemas.microsoft.com/office/drawing/2014/main" val="3993907727"/>
                    </a:ext>
                  </a:extLst>
                </a:gridCol>
                <a:gridCol w="918693">
                  <a:extLst>
                    <a:ext uri="{9D8B030D-6E8A-4147-A177-3AD203B41FA5}">
                      <a16:colId xmlns:a16="http://schemas.microsoft.com/office/drawing/2014/main" val="1241063108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AUC-ROC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F1-Score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37797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b="1" dirty="0"/>
                        <a:t>Support Vector Machine with Grid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70.00%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1" dirty="0"/>
                        <a:t>63.89%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50.00%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70428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Bagging along with 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70.27%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63.60%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50.82%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97101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Logistic Regression with Grid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79.77%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71.47%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63.17%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54.08%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58.27%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95809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Random Forest with Randomized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70.25%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62.58%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51.36%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56.42%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04683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AdaBoost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71.04%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61.88%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53.80%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57.56%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9615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K-Nearest Neighbor with Grid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72.20%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61.83%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59.21%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3768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Multilayer Perceptron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71.52%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61.26%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55.43%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58.20%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35763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72.46%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64.76%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47.35%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48.64%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47.99%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03263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Na</a:t>
                      </a:r>
                      <a:r>
                        <a:rPr lang="en-US" sz="1200" dirty="0" err="1"/>
                        <a:t>ï</a:t>
                      </a:r>
                      <a:r>
                        <a:rPr lang="en-TH" sz="1200" dirty="0"/>
                        <a:t>ve Bayes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66.86%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73.09%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43.25%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86.14%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57.58%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5265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453DE78-5E82-CB1A-C6D1-9E93687BEE56}"/>
              </a:ext>
            </a:extLst>
          </p:cNvPr>
          <p:cNvSpPr txBox="1"/>
          <p:nvPr/>
        </p:nvSpPr>
        <p:spPr>
          <a:xfrm>
            <a:off x="621791" y="1266337"/>
            <a:ext cx="79913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We want to focus on the performance to correctly identify most of churn customers (positive cases), then we </a:t>
            </a:r>
            <a:r>
              <a:rPr lang="en-US" sz="2000" b="1" dirty="0"/>
              <a:t>focus on ”Precision” result</a:t>
            </a:r>
            <a:endParaRPr lang="en-TH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3D59D6-6135-E58F-8C0F-18B471FB8A08}"/>
              </a:ext>
            </a:extLst>
          </p:cNvPr>
          <p:cNvSpPr/>
          <p:nvPr/>
        </p:nvSpPr>
        <p:spPr>
          <a:xfrm>
            <a:off x="4254500" y="2120900"/>
            <a:ext cx="1981200" cy="4191000"/>
          </a:xfrm>
          <a:prstGeom prst="rect">
            <a:avLst/>
          </a:prstGeom>
          <a:solidFill>
            <a:srgbClr val="FFFFFF">
              <a:alpha val="5960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5DF863-6C02-0AB3-7528-7230692A10E4}"/>
              </a:ext>
            </a:extLst>
          </p:cNvPr>
          <p:cNvSpPr/>
          <p:nvPr/>
        </p:nvSpPr>
        <p:spPr>
          <a:xfrm>
            <a:off x="7158735" y="2120900"/>
            <a:ext cx="1701799" cy="4191000"/>
          </a:xfrm>
          <a:prstGeom prst="rect">
            <a:avLst/>
          </a:prstGeom>
          <a:solidFill>
            <a:srgbClr val="FFFFFF">
              <a:alpha val="5960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7B3FA-73B3-C4B1-FE9A-18CF1756FF47}"/>
              </a:ext>
            </a:extLst>
          </p:cNvPr>
          <p:cNvSpPr/>
          <p:nvPr/>
        </p:nvSpPr>
        <p:spPr>
          <a:xfrm>
            <a:off x="283463" y="2565400"/>
            <a:ext cx="4034537" cy="3429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C00400-A0C0-80ED-E8AC-B04570403BB7}"/>
              </a:ext>
            </a:extLst>
          </p:cNvPr>
          <p:cNvSpPr/>
          <p:nvPr/>
        </p:nvSpPr>
        <p:spPr>
          <a:xfrm>
            <a:off x="6248400" y="2565055"/>
            <a:ext cx="884935" cy="3429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2D0E21-A6E5-5C4D-5C2D-B0DF49F6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45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F581F-0DA3-E130-F2D8-1BDAB98C5959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ACC6771C-B465-8628-5E26-0B2F0FA79866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A3219F01-65BD-51C5-EEF8-D664BB4DA515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2A98161C-A0F3-5486-7E6A-E777AD8F3816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C64D804-D8FA-65E1-EE29-0850EA011E3E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1387D2-65A8-F602-3903-DFEA91C646AE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7AA57-E89A-ECCF-DC92-55A863C6C8EA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Conclusion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6B2CC-8FED-4DC3-AF21-266790D900ED}"/>
              </a:ext>
            </a:extLst>
          </p:cNvPr>
          <p:cNvSpPr txBox="1"/>
          <p:nvPr/>
        </p:nvSpPr>
        <p:spPr>
          <a:xfrm>
            <a:off x="972272" y="1266337"/>
            <a:ext cx="719945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e have identified the optimal model based on precision evaluations is </a:t>
            </a:r>
            <a:r>
              <a:rPr lang="en-US" sz="2000" b="1" i="0" dirty="0">
                <a:effectLst/>
              </a:rPr>
              <a:t>Support Vector Machine with Grid Search CV produced the highest precision of 63.89%</a:t>
            </a:r>
            <a:r>
              <a:rPr lang="en-US" sz="2000" i="0" dirty="0">
                <a:effectLst/>
              </a:rPr>
              <a:t> </a:t>
            </a:r>
            <a:r>
              <a:rPr lang="en-US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for this specific problem. 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</a:t>
            </a:r>
            <a:r>
              <a:rPr lang="en-US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he Decision Tree and Naive Bayes Classifier models exhibited the poorest performance are 47.35% and 43.25%</a:t>
            </a:r>
            <a:endParaRPr lang="en-TH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23C3FC-6D81-F7CE-6DFA-6245219B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48" y="2964831"/>
            <a:ext cx="6622502" cy="3306911"/>
          </a:xfrm>
          <a:prstGeom prst="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DCF749-9E3D-1E3F-4E0B-3A40AFD7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5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1387D2-65A8-F602-3903-DFEA91C646AE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35A87B-1378-E4CF-CEC0-657C531808FD}"/>
              </a:ext>
            </a:extLst>
          </p:cNvPr>
          <p:cNvSpPr txBox="1">
            <a:spLocks/>
          </p:cNvSpPr>
          <p:nvPr/>
        </p:nvSpPr>
        <p:spPr>
          <a:xfrm>
            <a:off x="5291755" y="5562088"/>
            <a:ext cx="3491000" cy="71944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TH" sz="4000" b="1" dirty="0"/>
              <a:t>THANK YOU</a:t>
            </a:r>
            <a:endParaRPr lang="en-TH" sz="4000" dirty="0"/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4758B15A-2783-DF58-7FEB-A16692647CEB}"/>
              </a:ext>
            </a:extLst>
          </p:cNvPr>
          <p:cNvSpPr/>
          <p:nvPr/>
        </p:nvSpPr>
        <p:spPr>
          <a:xfrm>
            <a:off x="2467610" y="1890889"/>
            <a:ext cx="4208780" cy="3098800"/>
          </a:xfrm>
          <a:prstGeom prst="wedgeEllipseCallout">
            <a:avLst/>
          </a:prstGeom>
          <a:effectLst>
            <a:outerShdw blurRad="50800" dist="279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sz="8800" b="1" dirty="0">
              <a:latin typeface="Lucida Grande" panose="020B0600040502020204" pitchFamily="34" charset="0"/>
              <a:ea typeface="Baskerville" panose="02020502070401020303" pitchFamily="18" charset="0"/>
              <a:cs typeface="Lucida Grande" panose="020B06000405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7CA558-7602-030C-3C99-D8208B551CE5}"/>
              </a:ext>
            </a:extLst>
          </p:cNvPr>
          <p:cNvSpPr txBox="1"/>
          <p:nvPr/>
        </p:nvSpPr>
        <p:spPr>
          <a:xfrm>
            <a:off x="2788357" y="2975325"/>
            <a:ext cx="3567288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TH" sz="11500" b="1" dirty="0">
                <a:latin typeface="Grantha Sangam MN" pitchFamily="2" charset="0"/>
                <a:ea typeface="Grantha Sangam MN" pitchFamily="2" charset="0"/>
                <a:cs typeface="Grantha Sangam MN" pitchFamily="2" charset="0"/>
              </a:rPr>
              <a:t>Q </a:t>
            </a:r>
            <a:r>
              <a:rPr lang="en-TH" sz="6600" b="1" dirty="0">
                <a:latin typeface="Grantha Sangam MN" pitchFamily="2" charset="0"/>
                <a:ea typeface="Grantha Sangam MN" pitchFamily="2" charset="0"/>
                <a:cs typeface="Grantha Sangam MN" pitchFamily="2" charset="0"/>
              </a:rPr>
              <a:t>&amp; </a:t>
            </a:r>
            <a:r>
              <a:rPr lang="en-TH" sz="11500" b="1" dirty="0">
                <a:latin typeface="Grantha Sangam MN" pitchFamily="2" charset="0"/>
                <a:ea typeface="Grantha Sangam MN" pitchFamily="2" charset="0"/>
                <a:cs typeface="Grantha Sangam MN" pitchFamily="2" charset="0"/>
              </a:rPr>
              <a:t>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5504933-1440-4D37-40E6-BB564CE75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95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CA50D3-9B76-1350-E7DB-B4281CB8DCE3}"/>
              </a:ext>
            </a:extLst>
          </p:cNvPr>
          <p:cNvSpPr txBox="1">
            <a:spLocks/>
          </p:cNvSpPr>
          <p:nvPr/>
        </p:nvSpPr>
        <p:spPr>
          <a:xfrm>
            <a:off x="2012721" y="2743202"/>
            <a:ext cx="5139347" cy="137159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TH" sz="7200" b="1" dirty="0"/>
              <a:t>APPENDIX</a:t>
            </a:r>
            <a:endParaRPr lang="en-TH" sz="7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CCA4D-BC94-5823-D1CE-D6B9ED32CA27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AF2329-0F89-DF6F-C803-13B6B1AE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17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36429C-3A42-F0E1-2F27-D458A15ABACF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3FFC32-5AB4-B775-3006-7B2DC9D1847B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1235F5-9289-070D-DBF6-6941519FF8D2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Importing file &amp; necessary libraries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AF8E44-CD29-13D5-F123-50DC459CF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31" y="1504081"/>
            <a:ext cx="8015938" cy="421499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C67A07-F24E-B2C4-CEE2-451F4003A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10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1B07B2-142F-5782-7304-D2BA011A5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63862"/>
            <a:ext cx="7772400" cy="4833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FF088-A71B-5641-3CDC-BBE502DFAFBA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Plotting bar charts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Relationship of Churn &amp; each input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85FB6-FDF7-FE4E-585D-6E6A02187DC8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9E156B-EA70-2C90-A976-BA483D851BA9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D4D5CC-8F85-E6F4-21A7-FF1B1189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7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Plotting box chart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Relationship of Churn &amp; Monthly charges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B6279-0909-7105-EFB9-E1BC0340B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52211"/>
            <a:ext cx="7772400" cy="375357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ECAF98-76D1-62C0-A96C-B0A3914A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0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Checking missing values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F5CD6-FA55-0D47-EDD5-ADCE58B3D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40"/>
          <a:stretch/>
        </p:blipFill>
        <p:spPr>
          <a:xfrm>
            <a:off x="685800" y="1618763"/>
            <a:ext cx="7661982" cy="4228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C47FA2-7873-2F72-E070-25B9C92E11C9}"/>
              </a:ext>
            </a:extLst>
          </p:cNvPr>
          <p:cNvSpPr txBox="1"/>
          <p:nvPr/>
        </p:nvSpPr>
        <p:spPr>
          <a:xfrm>
            <a:off x="3617737" y="5183985"/>
            <a:ext cx="4797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TotalCharges column contains missing values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88C28C-1D40-09A2-D65F-4AB19C2C8ACE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307644" y="5353262"/>
            <a:ext cx="310093" cy="0"/>
          </a:xfrm>
          <a:prstGeom prst="straightConnector1">
            <a:avLst/>
          </a:prstGeom>
          <a:ln w="38100">
            <a:solidFill>
              <a:schemeClr val="bg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B8EEFB8-DD53-BF8D-3508-A4F3F72B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36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Skewed checking of the data distribution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7155A-0915-A025-89F5-A7D5A9E0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83021"/>
            <a:ext cx="7772400" cy="4327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6747F4-0334-D5A4-C1C9-820B33C1DBFD}"/>
              </a:ext>
            </a:extLst>
          </p:cNvPr>
          <p:cNvSpPr txBox="1"/>
          <p:nvPr/>
        </p:nvSpPr>
        <p:spPr>
          <a:xfrm>
            <a:off x="685800" y="1364232"/>
            <a:ext cx="7746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Plot histogram to check the data distribution of “TotalCharges” that is skew or not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90F9D-AF8D-233B-846A-CE7C8737A9BB}"/>
              </a:ext>
            </a:extLst>
          </p:cNvPr>
          <p:cNvSpPr txBox="1"/>
          <p:nvPr/>
        </p:nvSpPr>
        <p:spPr>
          <a:xfrm>
            <a:off x="5486399" y="3654450"/>
            <a:ext cx="2946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Skewed = Fill those missing values by median of the column “TotalCharges”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5322EC7-75A5-ACE0-4C88-67F3268B7C44}"/>
              </a:ext>
            </a:extLst>
          </p:cNvPr>
          <p:cNvSpPr/>
          <p:nvPr/>
        </p:nvSpPr>
        <p:spPr>
          <a:xfrm>
            <a:off x="2754489" y="3763944"/>
            <a:ext cx="2743200" cy="1203167"/>
          </a:xfrm>
          <a:custGeom>
            <a:avLst/>
            <a:gdLst>
              <a:gd name="connsiteX0" fmla="*/ 2743200 w 2743200"/>
              <a:gd name="connsiteY0" fmla="*/ 40412 h 1203167"/>
              <a:gd name="connsiteX1" fmla="*/ 1151467 w 2743200"/>
              <a:gd name="connsiteY1" fmla="*/ 142012 h 1203167"/>
              <a:gd name="connsiteX2" fmla="*/ 0 w 2743200"/>
              <a:gd name="connsiteY2" fmla="*/ 1203167 h 120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1203167">
                <a:moveTo>
                  <a:pt x="2743200" y="40412"/>
                </a:moveTo>
                <a:cubicBezTo>
                  <a:pt x="2175933" y="-5684"/>
                  <a:pt x="1608667" y="-51780"/>
                  <a:pt x="1151467" y="142012"/>
                </a:cubicBezTo>
                <a:cubicBezTo>
                  <a:pt x="694267" y="335804"/>
                  <a:pt x="347133" y="769485"/>
                  <a:pt x="0" y="1203167"/>
                </a:cubicBezTo>
              </a:path>
            </a:pathLst>
          </a:custGeom>
          <a:noFill/>
          <a:ln w="38100">
            <a:solidFill>
              <a:schemeClr val="bg2">
                <a:lumMod val="90000"/>
                <a:lumOff val="1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7B926A-9287-0F36-A7ED-86C52677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56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Filling up &amp; Rechecking missing values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4060C-2919-E48C-4A90-77B1FA23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54944"/>
            <a:ext cx="7772400" cy="374811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9F5BB-A518-7066-B16F-739E853EC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2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C7ADB1C7-AF02-4151-8471-936B11C6B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AB634659-EB30-49C4-A039-A72732345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2C1577-9F8E-A240-6660-72E3137FA6B1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439FDC-8C3B-0B8A-7DE7-A0894F8212F7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E1B19-C54E-A579-9C83-6864EAA52283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CCCFD-ED83-21C4-017F-08BDD9FB2377}"/>
              </a:ext>
            </a:extLst>
          </p:cNvPr>
          <p:cNvSpPr txBox="1"/>
          <p:nvPr/>
        </p:nvSpPr>
        <p:spPr>
          <a:xfrm>
            <a:off x="621792" y="1266337"/>
            <a:ext cx="7909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</a:rPr>
              <a:t>Develop a churn prediction model</a:t>
            </a:r>
            <a:r>
              <a:rPr lang="en-US" b="1" i="0" dirty="0">
                <a:effectLst/>
              </a:rPr>
              <a:t> </a:t>
            </a:r>
            <a:r>
              <a:rPr lang="en-US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for a telecommunication company using historical customer data </a:t>
            </a:r>
            <a:r>
              <a:rPr lang="en-US" b="1" i="0" dirty="0">
                <a:effectLst/>
              </a:rPr>
              <a:t>to identify customers who might leave their services</a:t>
            </a:r>
            <a:r>
              <a:rPr lang="en-US" b="0" i="0" dirty="0">
                <a:effectLst/>
              </a:rPr>
              <a:t>.</a:t>
            </a:r>
            <a:endParaRPr lang="en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29E385-8301-4982-ED69-2923EA3F730E}"/>
              </a:ext>
            </a:extLst>
          </p:cNvPr>
          <p:cNvSpPr txBox="1"/>
          <p:nvPr/>
        </p:nvSpPr>
        <p:spPr>
          <a:xfrm>
            <a:off x="283464" y="3212080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Presentation Flow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F36A460-60D9-7638-3C1C-D8C8A33BB6CB}"/>
              </a:ext>
            </a:extLst>
          </p:cNvPr>
          <p:cNvSpPr/>
          <p:nvPr/>
        </p:nvSpPr>
        <p:spPr>
          <a:xfrm>
            <a:off x="7479150" y="3974222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3FB6125-F979-969C-01DB-04EEE3E54048}"/>
              </a:ext>
            </a:extLst>
          </p:cNvPr>
          <p:cNvGrpSpPr/>
          <p:nvPr/>
        </p:nvGrpSpPr>
        <p:grpSpPr>
          <a:xfrm>
            <a:off x="270234" y="3974222"/>
            <a:ext cx="1783156" cy="1381386"/>
            <a:chOff x="1005840" y="3458496"/>
            <a:chExt cx="1783156" cy="1381386"/>
          </a:xfrm>
        </p:grpSpPr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526108C6-6E6B-400B-3729-442D824C5979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A0C1A5-05CB-3A5A-6CE3-B69473A12BE1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C45A676-CC86-5915-AF96-4B5BFD196FCD}"/>
              </a:ext>
            </a:extLst>
          </p:cNvPr>
          <p:cNvGrpSpPr/>
          <p:nvPr/>
        </p:nvGrpSpPr>
        <p:grpSpPr>
          <a:xfrm>
            <a:off x="672843" y="4367849"/>
            <a:ext cx="568539" cy="625447"/>
            <a:chOff x="2277259" y="4968905"/>
            <a:chExt cx="568539" cy="625447"/>
          </a:xfrm>
        </p:grpSpPr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2462AF39-604B-B5C3-CCE4-3CE25825DD9C}"/>
                </a:ext>
              </a:extLst>
            </p:cNvPr>
            <p:cNvSpPr/>
            <p:nvPr/>
          </p:nvSpPr>
          <p:spPr>
            <a:xfrm>
              <a:off x="2277259" y="5283456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270B12F9-01B9-494E-3111-08FA11AD9ADA}"/>
                </a:ext>
              </a:extLst>
            </p:cNvPr>
            <p:cNvSpPr/>
            <p:nvPr/>
          </p:nvSpPr>
          <p:spPr>
            <a:xfrm>
              <a:off x="2277259" y="5124598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0" name="Can 59">
              <a:extLst>
                <a:ext uri="{FF2B5EF4-FFF2-40B4-BE49-F238E27FC236}">
                  <a16:creationId xmlns:a16="http://schemas.microsoft.com/office/drawing/2014/main" id="{788C1453-06DD-FB61-F0A7-162388EB2C70}"/>
                </a:ext>
              </a:extLst>
            </p:cNvPr>
            <p:cNvSpPr/>
            <p:nvPr/>
          </p:nvSpPr>
          <p:spPr>
            <a:xfrm>
              <a:off x="2277259" y="4968905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4F722B1-D23C-2027-C9D5-0C10A958CDC9}"/>
                </a:ext>
              </a:extLst>
            </p:cNvPr>
            <p:cNvSpPr/>
            <p:nvPr/>
          </p:nvSpPr>
          <p:spPr>
            <a:xfrm>
              <a:off x="2601745" y="5343460"/>
              <a:ext cx="199961" cy="19996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E082C19-6CB2-D8CC-44B2-C483B8BC005B}"/>
                </a:ext>
              </a:extLst>
            </p:cNvPr>
            <p:cNvSpPr/>
            <p:nvPr/>
          </p:nvSpPr>
          <p:spPr>
            <a:xfrm>
              <a:off x="2640987" y="5387077"/>
              <a:ext cx="99848" cy="89338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355DC68-9119-E291-19C9-D901107EA31B}"/>
              </a:ext>
            </a:extLst>
          </p:cNvPr>
          <p:cNvGrpSpPr/>
          <p:nvPr/>
        </p:nvGrpSpPr>
        <p:grpSpPr>
          <a:xfrm>
            <a:off x="2072463" y="3974222"/>
            <a:ext cx="1783156" cy="1381386"/>
            <a:chOff x="1005840" y="3458496"/>
            <a:chExt cx="1783156" cy="1381386"/>
          </a:xfrm>
        </p:grpSpPr>
        <p:sp>
          <p:nvSpPr>
            <p:cNvPr id="117" name="Triangle 116">
              <a:extLst>
                <a:ext uri="{FF2B5EF4-FFF2-40B4-BE49-F238E27FC236}">
                  <a16:creationId xmlns:a16="http://schemas.microsoft.com/office/drawing/2014/main" id="{8AEABEEB-7E2B-B828-C6BA-742FA131F878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E70F435-C0BE-60B7-0DCD-84BA0D0C3255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F5D3548-CAE7-01BF-8C83-8080E0DFF3DB}"/>
              </a:ext>
            </a:extLst>
          </p:cNvPr>
          <p:cNvGrpSpPr/>
          <p:nvPr/>
        </p:nvGrpSpPr>
        <p:grpSpPr>
          <a:xfrm>
            <a:off x="3874692" y="3974222"/>
            <a:ext cx="1783156" cy="1381386"/>
            <a:chOff x="1005840" y="3458496"/>
            <a:chExt cx="1783156" cy="1381386"/>
          </a:xfrm>
        </p:grpSpPr>
        <p:sp>
          <p:nvSpPr>
            <p:cNvPr id="120" name="Triangle 119">
              <a:extLst>
                <a:ext uri="{FF2B5EF4-FFF2-40B4-BE49-F238E27FC236}">
                  <a16:creationId xmlns:a16="http://schemas.microsoft.com/office/drawing/2014/main" id="{6EC0FCBD-B2F0-45FF-081B-E6BA4F60C54E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EBAFC63-297E-628A-846F-FE8043638916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7C41F91-6F39-84BE-E2C4-4DBBEFE0022A}"/>
              </a:ext>
            </a:extLst>
          </p:cNvPr>
          <p:cNvGrpSpPr/>
          <p:nvPr/>
        </p:nvGrpSpPr>
        <p:grpSpPr>
          <a:xfrm>
            <a:off x="5676921" y="3974222"/>
            <a:ext cx="1783156" cy="1381386"/>
            <a:chOff x="1005840" y="3458496"/>
            <a:chExt cx="1783156" cy="1381386"/>
          </a:xfrm>
        </p:grpSpPr>
        <p:sp>
          <p:nvSpPr>
            <p:cNvPr id="123" name="Triangle 122">
              <a:extLst>
                <a:ext uri="{FF2B5EF4-FFF2-40B4-BE49-F238E27FC236}">
                  <a16:creationId xmlns:a16="http://schemas.microsoft.com/office/drawing/2014/main" id="{73B0F4E1-D78C-0451-AD04-11BFA5A2D0BC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B48C44F-0E36-A2EF-F217-4F4C803CF879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CBB6E2C-9E6D-7C52-EDB8-D1A4B1B146F6}"/>
              </a:ext>
            </a:extLst>
          </p:cNvPr>
          <p:cNvGrpSpPr/>
          <p:nvPr/>
        </p:nvGrpSpPr>
        <p:grpSpPr>
          <a:xfrm>
            <a:off x="2419400" y="4443738"/>
            <a:ext cx="794958" cy="605346"/>
            <a:chOff x="3152930" y="5153286"/>
            <a:chExt cx="898456" cy="68415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10439A-DBBD-CFBB-F38C-A72E034C8378}"/>
                </a:ext>
              </a:extLst>
            </p:cNvPr>
            <p:cNvSpPr txBox="1"/>
            <p:nvPr/>
          </p:nvSpPr>
          <p:spPr>
            <a:xfrm>
              <a:off x="3172968" y="546811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TH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7CAA439-4677-DD0E-4092-B72919348CA8}"/>
                </a:ext>
              </a:extLst>
            </p:cNvPr>
            <p:cNvSpPr/>
            <p:nvPr/>
          </p:nvSpPr>
          <p:spPr>
            <a:xfrm>
              <a:off x="3152930" y="5161002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4FC4D72-2EFB-1E5D-6E17-43ACBFBB9312}"/>
                </a:ext>
              </a:extLst>
            </p:cNvPr>
            <p:cNvSpPr/>
            <p:nvPr/>
          </p:nvSpPr>
          <p:spPr>
            <a:xfrm>
              <a:off x="3152933" y="533886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2F8BB5A-97FB-63B2-78DD-837BECA95C2A}"/>
                </a:ext>
              </a:extLst>
            </p:cNvPr>
            <p:cNvSpPr/>
            <p:nvPr/>
          </p:nvSpPr>
          <p:spPr>
            <a:xfrm>
              <a:off x="3152931" y="551492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C6DAED-CDA3-C67B-0339-F9439EA1E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5309" y="5157655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2BB006E-D14C-363C-4413-B209AB19CF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2340" y="5153286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157AD9C0-C56C-CF3C-4371-07310D901640}"/>
                </a:ext>
              </a:extLst>
            </p:cNvPr>
            <p:cNvSpPr/>
            <p:nvPr/>
          </p:nvSpPr>
          <p:spPr>
            <a:xfrm rot="8100000">
              <a:off x="3516119" y="5310993"/>
              <a:ext cx="535267" cy="467274"/>
            </a:xfrm>
            <a:custGeom>
              <a:avLst/>
              <a:gdLst>
                <a:gd name="connsiteX0" fmla="*/ 257597 w 515669"/>
                <a:gd name="connsiteY0" fmla="*/ 450166 h 450166"/>
                <a:gd name="connsiteX1" fmla="*/ 0 w 515669"/>
                <a:gd name="connsiteY1" fmla="*/ 192568 h 450166"/>
                <a:gd name="connsiteX2" fmla="*/ 237444 w 515669"/>
                <a:gd name="connsiteY2" fmla="*/ 129801 h 450166"/>
                <a:gd name="connsiteX3" fmla="*/ 367245 w 515669"/>
                <a:gd name="connsiteY3" fmla="*/ 0 h 450166"/>
                <a:gd name="connsiteX4" fmla="*/ 515669 w 515669"/>
                <a:gd name="connsiteY4" fmla="*/ 0 h 450166"/>
                <a:gd name="connsiteX5" fmla="*/ 326623 w 515669"/>
                <a:gd name="connsiteY5" fmla="*/ 189046 h 45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669" h="450166">
                  <a:moveTo>
                    <a:pt x="257597" y="450166"/>
                  </a:moveTo>
                  <a:lnTo>
                    <a:pt x="0" y="192568"/>
                  </a:lnTo>
                  <a:lnTo>
                    <a:pt x="237444" y="129801"/>
                  </a:lnTo>
                  <a:lnTo>
                    <a:pt x="367245" y="0"/>
                  </a:lnTo>
                  <a:lnTo>
                    <a:pt x="515669" y="0"/>
                  </a:lnTo>
                  <a:lnTo>
                    <a:pt x="326623" y="18904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TH">
                <a:solidFill>
                  <a:schemeClr val="tx1"/>
                </a:soli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15C6AB0-A549-0DA6-9C53-BBE9D402B0FC}"/>
              </a:ext>
            </a:extLst>
          </p:cNvPr>
          <p:cNvGrpSpPr/>
          <p:nvPr/>
        </p:nvGrpSpPr>
        <p:grpSpPr>
          <a:xfrm>
            <a:off x="4276463" y="4427258"/>
            <a:ext cx="571223" cy="519373"/>
            <a:chOff x="4492487" y="5239910"/>
            <a:chExt cx="571223" cy="519373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5825371-BB01-6724-338F-99C42DE5F243}"/>
                </a:ext>
              </a:extLst>
            </p:cNvPr>
            <p:cNvSpPr/>
            <p:nvPr/>
          </p:nvSpPr>
          <p:spPr>
            <a:xfrm>
              <a:off x="4492487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FB7FB87-C1A1-E719-842F-F0E4EAE37292}"/>
                </a:ext>
              </a:extLst>
            </p:cNvPr>
            <p:cNvSpPr/>
            <p:nvPr/>
          </p:nvSpPr>
          <p:spPr>
            <a:xfrm>
              <a:off x="4730391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9ADD895-978A-8301-FD18-B9435CE330C8}"/>
                </a:ext>
              </a:extLst>
            </p:cNvPr>
            <p:cNvSpPr/>
            <p:nvPr/>
          </p:nvSpPr>
          <p:spPr>
            <a:xfrm>
              <a:off x="4968295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20E5C2D-3B65-BB42-1EE3-7261FBBEBEBD}"/>
                </a:ext>
              </a:extLst>
            </p:cNvPr>
            <p:cNvSpPr/>
            <p:nvPr/>
          </p:nvSpPr>
          <p:spPr>
            <a:xfrm>
              <a:off x="4492487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E1446F4-746A-8612-AC6B-F78D7AE1EF14}"/>
                </a:ext>
              </a:extLst>
            </p:cNvPr>
            <p:cNvSpPr/>
            <p:nvPr/>
          </p:nvSpPr>
          <p:spPr>
            <a:xfrm>
              <a:off x="4730391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2480F19-8956-953C-B5A0-F3A27CCF4317}"/>
                </a:ext>
              </a:extLst>
            </p:cNvPr>
            <p:cNvSpPr/>
            <p:nvPr/>
          </p:nvSpPr>
          <p:spPr>
            <a:xfrm>
              <a:off x="4968295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F4991AB-36F5-88EC-9D1E-2551A6667F2B}"/>
                </a:ext>
              </a:extLst>
            </p:cNvPr>
            <p:cNvSpPr/>
            <p:nvPr/>
          </p:nvSpPr>
          <p:spPr>
            <a:xfrm>
              <a:off x="4492487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2515FEF-D741-C8EB-AB54-E4EB2EEC20A7}"/>
                </a:ext>
              </a:extLst>
            </p:cNvPr>
            <p:cNvSpPr/>
            <p:nvPr/>
          </p:nvSpPr>
          <p:spPr>
            <a:xfrm>
              <a:off x="4730391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06EFF6-266F-48CF-9182-CF7294584982}"/>
                </a:ext>
              </a:extLst>
            </p:cNvPr>
            <p:cNvSpPr/>
            <p:nvPr/>
          </p:nvSpPr>
          <p:spPr>
            <a:xfrm>
              <a:off x="4968295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9746047-54E6-268A-D042-63CDC1A5A9C1}"/>
                </a:ext>
              </a:extLst>
            </p:cNvPr>
            <p:cNvCxnSpPr>
              <a:stCxn id="79" idx="3"/>
              <a:endCxn id="80" idx="1"/>
            </p:cNvCxnSpPr>
            <p:nvPr/>
          </p:nvCxnSpPr>
          <p:spPr>
            <a:xfrm>
              <a:off x="4587902" y="5287618"/>
              <a:ext cx="14248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3B09C2-2FC3-1E80-9EAE-43762CBBF912}"/>
                </a:ext>
              </a:extLst>
            </p:cNvPr>
            <p:cNvCxnSpPr>
              <a:cxnSpLocks/>
              <a:stCxn id="83" idx="2"/>
              <a:endCxn id="86" idx="0"/>
            </p:cNvCxnSpPr>
            <p:nvPr/>
          </p:nvCxnSpPr>
          <p:spPr>
            <a:xfrm>
              <a:off x="4540195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DA895B7-B2D7-341E-CFCB-7931765C4ECB}"/>
                </a:ext>
              </a:extLst>
            </p:cNvPr>
            <p:cNvCxnSpPr>
              <a:cxnSpLocks/>
              <a:stCxn id="80" idx="2"/>
              <a:endCxn id="84" idx="0"/>
            </p:cNvCxnSpPr>
            <p:nvPr/>
          </p:nvCxnSpPr>
          <p:spPr>
            <a:xfrm>
              <a:off x="4778099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5826564-2700-4565-3974-2C3CEDFF3B74}"/>
                </a:ext>
              </a:extLst>
            </p:cNvPr>
            <p:cNvCxnSpPr>
              <a:cxnSpLocks/>
              <a:stCxn id="81" idx="2"/>
              <a:endCxn id="85" idx="0"/>
            </p:cNvCxnSpPr>
            <p:nvPr/>
          </p:nvCxnSpPr>
          <p:spPr>
            <a:xfrm>
              <a:off x="5016003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A1969D0-2589-8733-6B04-6147E1F664A0}"/>
                </a:ext>
              </a:extLst>
            </p:cNvPr>
            <p:cNvCxnSpPr>
              <a:cxnSpLocks/>
              <a:stCxn id="85" idx="2"/>
              <a:endCxn id="88" idx="0"/>
            </p:cNvCxnSpPr>
            <p:nvPr/>
          </p:nvCxnSpPr>
          <p:spPr>
            <a:xfrm>
              <a:off x="5016003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urved Connector 103">
              <a:extLst>
                <a:ext uri="{FF2B5EF4-FFF2-40B4-BE49-F238E27FC236}">
                  <a16:creationId xmlns:a16="http://schemas.microsoft.com/office/drawing/2014/main" id="{6335F860-9772-2732-F627-3DED4974F87F}"/>
                </a:ext>
              </a:extLst>
            </p:cNvPr>
            <p:cNvCxnSpPr>
              <a:cxnSpLocks/>
              <a:stCxn id="80" idx="3"/>
              <a:endCxn id="85" idx="1"/>
            </p:cNvCxnSpPr>
            <p:nvPr/>
          </p:nvCxnSpPr>
          <p:spPr>
            <a:xfrm>
              <a:off x="4825806" y="5287618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urved Connector 105">
              <a:extLst>
                <a:ext uri="{FF2B5EF4-FFF2-40B4-BE49-F238E27FC236}">
                  <a16:creationId xmlns:a16="http://schemas.microsoft.com/office/drawing/2014/main" id="{B3BD9543-04B5-092F-05F4-FFA2B22384D2}"/>
                </a:ext>
              </a:extLst>
            </p:cNvPr>
            <p:cNvCxnSpPr>
              <a:cxnSpLocks/>
              <a:stCxn id="84" idx="3"/>
              <a:endCxn id="88" idx="1"/>
            </p:cNvCxnSpPr>
            <p:nvPr/>
          </p:nvCxnSpPr>
          <p:spPr>
            <a:xfrm>
              <a:off x="4825806" y="5499597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urved Connector 108">
              <a:extLst>
                <a:ext uri="{FF2B5EF4-FFF2-40B4-BE49-F238E27FC236}">
                  <a16:creationId xmlns:a16="http://schemas.microsoft.com/office/drawing/2014/main" id="{96BAA4D5-CE5C-C75C-A311-C359DDAD6628}"/>
                </a:ext>
              </a:extLst>
            </p:cNvPr>
            <p:cNvCxnSpPr>
              <a:cxnSpLocks/>
              <a:stCxn id="84" idx="1"/>
              <a:endCxn id="86" idx="3"/>
            </p:cNvCxnSpPr>
            <p:nvPr/>
          </p:nvCxnSpPr>
          <p:spPr>
            <a:xfrm rot="10800000" flipV="1">
              <a:off x="4587903" y="5499596"/>
              <a:ext cx="142489" cy="211979"/>
            </a:xfrm>
            <a:prstGeom prst="curved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76AABE1-7FFD-90D9-EC80-0ABC37674DD8}"/>
              </a:ext>
            </a:extLst>
          </p:cNvPr>
          <p:cNvGrpSpPr/>
          <p:nvPr/>
        </p:nvGrpSpPr>
        <p:grpSpPr>
          <a:xfrm>
            <a:off x="6127302" y="4375733"/>
            <a:ext cx="472997" cy="653060"/>
            <a:chOff x="6239138" y="3844932"/>
            <a:chExt cx="472997" cy="653060"/>
          </a:xfrm>
        </p:grpSpPr>
        <p:sp>
          <p:nvSpPr>
            <p:cNvPr id="125" name="Document 124">
              <a:extLst>
                <a:ext uri="{FF2B5EF4-FFF2-40B4-BE49-F238E27FC236}">
                  <a16:creationId xmlns:a16="http://schemas.microsoft.com/office/drawing/2014/main" id="{9A20D844-0BDC-99E9-5A7D-C80FD757E8DC}"/>
                </a:ext>
              </a:extLst>
            </p:cNvPr>
            <p:cNvSpPr/>
            <p:nvPr/>
          </p:nvSpPr>
          <p:spPr>
            <a:xfrm>
              <a:off x="6239138" y="3844932"/>
              <a:ext cx="472997" cy="653060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04440E7-DB28-2E78-6051-0D76FBC3F0C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23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5DBA644-B3B0-B235-FF5B-B8BDDAE333E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76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4BEE02-0FD3-A464-DA78-C13318E1785F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30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C22869F-647A-5D15-84BA-D26824D2B5EC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843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871CBC2-066A-4655-7B89-EC458FA0CE3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38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F1C239-7D06-E3B7-93A0-8CFDEFC0770A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91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473D68D-8910-ABC4-481E-79ABF9E5BC3D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45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C4CB3F3-184A-7B96-A74A-2CBA76994A0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99377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F2FBBC-ABBB-D077-4844-E34705CE939A}"/>
                </a:ext>
              </a:extLst>
            </p:cNvPr>
            <p:cNvSpPr/>
            <p:nvPr/>
          </p:nvSpPr>
          <p:spPr>
            <a:xfrm>
              <a:off x="6273328" y="3906122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7B2CBD43-DC4F-C03F-9084-C19F7C79545A}"/>
                </a:ext>
              </a:extLst>
            </p:cNvPr>
            <p:cNvSpPr/>
            <p:nvPr/>
          </p:nvSpPr>
          <p:spPr>
            <a:xfrm>
              <a:off x="6297418" y="3930697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371E678-EDE4-3D49-5718-3787873E2306}"/>
                </a:ext>
              </a:extLst>
            </p:cNvPr>
            <p:cNvSpPr/>
            <p:nvPr/>
          </p:nvSpPr>
          <p:spPr>
            <a:xfrm>
              <a:off x="6273328" y="4052129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6327AEC-BD6E-9E14-F8AD-E3C422DFA09B}"/>
                </a:ext>
              </a:extLst>
            </p:cNvPr>
            <p:cNvSpPr/>
            <p:nvPr/>
          </p:nvSpPr>
          <p:spPr>
            <a:xfrm>
              <a:off x="6273328" y="4198136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375A0BCC-CAE6-9AC2-AAAE-1F11F31EB23C}"/>
                </a:ext>
              </a:extLst>
            </p:cNvPr>
            <p:cNvSpPr/>
            <p:nvPr/>
          </p:nvSpPr>
          <p:spPr>
            <a:xfrm>
              <a:off x="6297418" y="4078179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4" name="Multiply 153">
              <a:extLst>
                <a:ext uri="{FF2B5EF4-FFF2-40B4-BE49-F238E27FC236}">
                  <a16:creationId xmlns:a16="http://schemas.microsoft.com/office/drawing/2014/main" id="{5987D707-ED81-1404-CB5A-70D3BDC54C9F}"/>
                </a:ext>
              </a:extLst>
            </p:cNvPr>
            <p:cNvSpPr/>
            <p:nvPr/>
          </p:nvSpPr>
          <p:spPr>
            <a:xfrm>
              <a:off x="6281765" y="4204520"/>
              <a:ext cx="107631" cy="107631"/>
            </a:xfrm>
            <a:prstGeom prst="mathMultiply">
              <a:avLst>
                <a:gd name="adj1" fmla="val 109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882FF28-636D-5655-A6E0-F8FD40F44CF5}"/>
              </a:ext>
            </a:extLst>
          </p:cNvPr>
          <p:cNvGrpSpPr/>
          <p:nvPr/>
        </p:nvGrpSpPr>
        <p:grpSpPr>
          <a:xfrm>
            <a:off x="7702372" y="4587558"/>
            <a:ext cx="943552" cy="352320"/>
            <a:chOff x="5041805" y="5176590"/>
            <a:chExt cx="1424105" cy="531758"/>
          </a:xfrm>
        </p:grpSpPr>
        <p:sp>
          <p:nvSpPr>
            <p:cNvPr id="157" name="Triangle 156">
              <a:extLst>
                <a:ext uri="{FF2B5EF4-FFF2-40B4-BE49-F238E27FC236}">
                  <a16:creationId xmlns:a16="http://schemas.microsoft.com/office/drawing/2014/main" id="{83CAE71D-620A-A858-F0D4-55E2FFAE2C20}"/>
                </a:ext>
              </a:extLst>
            </p:cNvPr>
            <p:cNvSpPr/>
            <p:nvPr/>
          </p:nvSpPr>
          <p:spPr>
            <a:xfrm rot="8273843">
              <a:off x="5135112" y="5395096"/>
              <a:ext cx="227505" cy="313252"/>
            </a:xfrm>
            <a:prstGeom prst="triangle">
              <a:avLst>
                <a:gd name="adj" fmla="val 16854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FBB8F91-F21D-47BC-3580-EB4CE92B5F0E}"/>
                </a:ext>
              </a:extLst>
            </p:cNvPr>
            <p:cNvSpPr/>
            <p:nvPr/>
          </p:nvSpPr>
          <p:spPr>
            <a:xfrm rot="21357247">
              <a:off x="5041805" y="5176590"/>
              <a:ext cx="1424105" cy="2818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H" sz="1100" b="1" dirty="0">
                  <a:cs typeface="Angsana New" panose="02020603050405020304" pitchFamily="18" charset="-34"/>
                </a:rPr>
                <a:t>SUMMARY</a:t>
              </a:r>
              <a:endParaRPr lang="en-TH" sz="1200" b="1" dirty="0">
                <a:cs typeface="Angsana New" panose="02020603050405020304" pitchFamily="18" charset="-34"/>
              </a:endParaRP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A4032F10-8C2E-BFAB-E081-31E963FA54B4}"/>
              </a:ext>
            </a:extLst>
          </p:cNvPr>
          <p:cNvSpPr txBox="1"/>
          <p:nvPr/>
        </p:nvSpPr>
        <p:spPr>
          <a:xfrm>
            <a:off x="307735" y="5494771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Data</a:t>
            </a:r>
          </a:p>
          <a:p>
            <a:pPr algn="ctr"/>
            <a:r>
              <a:rPr lang="en-TH" sz="1200" b="1" dirty="0"/>
              <a:t>Understanding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4E0935F-C24B-A048-3BF3-F6613AB8428D}"/>
              </a:ext>
            </a:extLst>
          </p:cNvPr>
          <p:cNvSpPr txBox="1"/>
          <p:nvPr/>
        </p:nvSpPr>
        <p:spPr>
          <a:xfrm>
            <a:off x="2237467" y="5494771"/>
            <a:ext cx="10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Data</a:t>
            </a:r>
          </a:p>
          <a:p>
            <a:pPr algn="ctr"/>
            <a:r>
              <a:rPr lang="en-TH" sz="1200" b="1" dirty="0"/>
              <a:t>Preparation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04EC650-074D-8EC5-54EB-187E8D694854}"/>
              </a:ext>
            </a:extLst>
          </p:cNvPr>
          <p:cNvSpPr txBox="1"/>
          <p:nvPr/>
        </p:nvSpPr>
        <p:spPr>
          <a:xfrm>
            <a:off x="4107462" y="5494771"/>
            <a:ext cx="909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Modeling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E359EF6-98AF-DC17-2278-085C648CCE3A}"/>
              </a:ext>
            </a:extLst>
          </p:cNvPr>
          <p:cNvSpPr txBox="1"/>
          <p:nvPr/>
        </p:nvSpPr>
        <p:spPr>
          <a:xfrm>
            <a:off x="5878797" y="5494771"/>
            <a:ext cx="970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Evaluation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9BC7D40-BC07-DE5A-7D92-FDDC7FC0602F}"/>
              </a:ext>
            </a:extLst>
          </p:cNvPr>
          <p:cNvSpPr txBox="1"/>
          <p:nvPr/>
        </p:nvSpPr>
        <p:spPr>
          <a:xfrm>
            <a:off x="7724849" y="5494771"/>
            <a:ext cx="889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Summary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3E2D593-9625-F612-82D9-1425622F56D2}"/>
              </a:ext>
            </a:extLst>
          </p:cNvPr>
          <p:cNvSpPr txBox="1"/>
          <p:nvPr/>
        </p:nvSpPr>
        <p:spPr>
          <a:xfrm>
            <a:off x="621792" y="2343333"/>
            <a:ext cx="7909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Source of Dataset: </a:t>
            </a:r>
            <a:r>
              <a:rPr lang="en-US" sz="1400" dirty="0">
                <a:effectLst/>
                <a:hlinkClick r:id="rId2"/>
              </a:rPr>
              <a:t>https://www.kaggle.com/datasets/blastchar/telco-customer-churn</a:t>
            </a:r>
            <a:endParaRPr lang="en-US" sz="1400" dirty="0"/>
          </a:p>
          <a:p>
            <a:r>
              <a:rPr lang="en-US" sz="1400" i="1" dirty="0">
                <a:effectLst/>
              </a:rPr>
              <a:t>The dataset contains 7043 customer service data of a telecommunication company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31F46B-52E1-0F3D-063F-91C80963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8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Categorize concerned features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AF3EB-074D-149E-5982-7FA29F3FD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67"/>
          <a:stretch/>
        </p:blipFill>
        <p:spPr>
          <a:xfrm>
            <a:off x="685800" y="1647434"/>
            <a:ext cx="7772400" cy="356313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A537E-1CF8-A43E-470B-A9CFFC32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21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Converting all values into numerical term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679942-76C7-64CD-12D3-A497A2DCE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06"/>
          <a:stretch/>
        </p:blipFill>
        <p:spPr>
          <a:xfrm>
            <a:off x="660710" y="1504081"/>
            <a:ext cx="7822579" cy="28647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CD5E4A-9629-E7AA-1DB5-4B34B0C6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55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Displaying correlation (Heatmap)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Between Churn and each input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11FB8-D6CE-3282-52C8-8E6518D9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69" y="1761635"/>
            <a:ext cx="6734662" cy="4726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EC5BC-EB65-8A70-1DB0-F6E036B72396}"/>
              </a:ext>
            </a:extLst>
          </p:cNvPr>
          <p:cNvSpPr txBox="1"/>
          <p:nvPr/>
        </p:nvSpPr>
        <p:spPr>
          <a:xfrm>
            <a:off x="685800" y="1364232"/>
            <a:ext cx="7324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To select significant input features for implementing in the predictive models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D7626E-8D39-8279-D93D-AB34F3F4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39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Importance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E3D23-0A40-23F4-3699-0A7BA5D9E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82"/>
          <a:stretch/>
        </p:blipFill>
        <p:spPr>
          <a:xfrm>
            <a:off x="685800" y="1814212"/>
            <a:ext cx="7756468" cy="3485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A51638-C42D-E0CF-F2F5-58B784476779}"/>
              </a:ext>
            </a:extLst>
          </p:cNvPr>
          <p:cNvSpPr txBox="1"/>
          <p:nvPr/>
        </p:nvSpPr>
        <p:spPr>
          <a:xfrm>
            <a:off x="685800" y="1364232"/>
            <a:ext cx="7324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To select significant input features for implementing in the predictive models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CD1A72-F875-618A-CB31-B7EF2FDFF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36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Standardizing the variables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A9B3FC-8F9D-8B0B-4DE5-95898BCEB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56033"/>
            <a:ext cx="7772400" cy="354593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520D2D-7C28-805D-3240-C96BCF7E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24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Splitting the dataset into train and test data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53B12A-BB6F-2E96-7AC5-7AB305C57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04081"/>
            <a:ext cx="7772400" cy="125103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F6725-CCD1-CA48-F932-D7897C39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33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Decision Trees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2FD4C-16A4-FFBD-6BA7-DB592552A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88"/>
          <a:stretch/>
        </p:blipFill>
        <p:spPr>
          <a:xfrm>
            <a:off x="997655" y="1800681"/>
            <a:ext cx="7148689" cy="2988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51489-B480-B548-A37D-0A0ECB059258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C79FE3-5305-4C31-FA2A-56286623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67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Decision Trees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2FD4C-16A4-FFBD-6BA7-DB592552A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1" t="58988" r="50000"/>
          <a:stretch/>
        </p:blipFill>
        <p:spPr>
          <a:xfrm>
            <a:off x="1183343" y="1800681"/>
            <a:ext cx="6777314" cy="4534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072FCA-3A3C-1495-5F62-F60C9E9D998B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AE764-663B-0955-5D35-22705B6F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Naïve Bayes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E28A4-306B-EC32-E2B0-840434D48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346"/>
          <a:stretch/>
        </p:blipFill>
        <p:spPr>
          <a:xfrm>
            <a:off x="685800" y="1819787"/>
            <a:ext cx="7772400" cy="2775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6FAF7A-C049-00C4-B401-CF236ADCEBD2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1D2C53-94E8-76E8-8647-7900CBAF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22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Naïve Bayes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E28A4-306B-EC32-E2B0-840434D48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7" t="54432" r="50000"/>
          <a:stretch/>
        </p:blipFill>
        <p:spPr>
          <a:xfrm>
            <a:off x="1193454" y="1763099"/>
            <a:ext cx="6757092" cy="46163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0ED690-2967-7834-2F31-0CECBAA44A28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22C1A-3C74-5940-BBD0-E33332F7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E9B1BA-2CC4-3375-9D3B-60781733B855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CA0234-C3C1-905F-D047-49252C656FC8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2BFAA551-7A67-9A5B-8BEC-7CDF7B57CE0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34" name="Pentagon 33">
            <a:extLst>
              <a:ext uri="{FF2B5EF4-FFF2-40B4-BE49-F238E27FC236}">
                <a16:creationId xmlns:a16="http://schemas.microsoft.com/office/drawing/2014/main" id="{7E7D08D4-CC51-7BB9-7B16-8F0C50734A04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FC9FC907-B150-E167-B88B-5ADA0374AF9B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04F48E7-8914-0F69-4CD5-CE7874311B6F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7C0155-80A7-11BA-12D5-14A2B36C95FE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Input features (19 variables)</a:t>
            </a:r>
          </a:p>
        </p:txBody>
      </p:sp>
      <p:graphicFrame>
        <p:nvGraphicFramePr>
          <p:cNvPr id="44" name="Table 44">
            <a:extLst>
              <a:ext uri="{FF2B5EF4-FFF2-40B4-BE49-F238E27FC236}">
                <a16:creationId xmlns:a16="http://schemas.microsoft.com/office/drawing/2014/main" id="{E32F35D2-553C-E080-AAD3-284B9F428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183307"/>
              </p:ext>
            </p:extLst>
          </p:nvPr>
        </p:nvGraphicFramePr>
        <p:xfrm>
          <a:off x="283464" y="1325633"/>
          <a:ext cx="4249343" cy="327090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85167">
                  <a:extLst>
                    <a:ext uri="{9D8B030D-6E8A-4147-A177-3AD203B41FA5}">
                      <a16:colId xmlns:a16="http://schemas.microsoft.com/office/drawing/2014/main" val="3031320529"/>
                    </a:ext>
                  </a:extLst>
                </a:gridCol>
                <a:gridCol w="1691374">
                  <a:extLst>
                    <a:ext uri="{9D8B030D-6E8A-4147-A177-3AD203B41FA5}">
                      <a16:colId xmlns:a16="http://schemas.microsoft.com/office/drawing/2014/main" val="1970795936"/>
                    </a:ext>
                  </a:extLst>
                </a:gridCol>
                <a:gridCol w="2072802">
                  <a:extLst>
                    <a:ext uri="{9D8B030D-6E8A-4147-A177-3AD203B41FA5}">
                      <a16:colId xmlns:a16="http://schemas.microsoft.com/office/drawing/2014/main" val="4267249097"/>
                    </a:ext>
                  </a:extLst>
                </a:gridCol>
              </a:tblGrid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895664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</a:t>
                      </a:r>
                      <a:r>
                        <a:rPr lang="en-TH" sz="1000" dirty="0"/>
                        <a:t>ale / Female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025122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Senior Citizen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 (Yes) / 0 (No)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957106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Partner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Y</a:t>
                      </a:r>
                      <a:r>
                        <a:rPr lang="en-TH" sz="1000" dirty="0"/>
                        <a:t>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93572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Dependents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315615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Tenure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#months in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324023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Phone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607659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Multiple L</a:t>
                      </a:r>
                      <a:r>
                        <a:rPr lang="en-US" sz="1000" dirty="0" err="1"/>
                        <a:t>i</a:t>
                      </a:r>
                      <a:r>
                        <a:rPr lang="en-TH" sz="1000" dirty="0"/>
                        <a:t>nes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 / No phone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198109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Internet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DSL / Fiber optic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494441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Online 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204279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Online Backup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127559"/>
                  </a:ext>
                </a:extLst>
              </a:tr>
            </a:tbl>
          </a:graphicData>
        </a:graphic>
      </p:graphicFrame>
      <p:graphicFrame>
        <p:nvGraphicFramePr>
          <p:cNvPr id="46" name="Table 44">
            <a:extLst>
              <a:ext uri="{FF2B5EF4-FFF2-40B4-BE49-F238E27FC236}">
                <a16:creationId xmlns:a16="http://schemas.microsoft.com/office/drawing/2014/main" id="{F1A29BA2-BF55-13DB-4DF2-C330666CB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23389"/>
              </p:ext>
            </p:extLst>
          </p:nvPr>
        </p:nvGraphicFramePr>
        <p:xfrm>
          <a:off x="4630722" y="1333061"/>
          <a:ext cx="4229814" cy="3262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3589">
                  <a:extLst>
                    <a:ext uri="{9D8B030D-6E8A-4147-A177-3AD203B41FA5}">
                      <a16:colId xmlns:a16="http://schemas.microsoft.com/office/drawing/2014/main" val="4139552736"/>
                    </a:ext>
                  </a:extLst>
                </a:gridCol>
                <a:gridCol w="1234544">
                  <a:extLst>
                    <a:ext uri="{9D8B030D-6E8A-4147-A177-3AD203B41FA5}">
                      <a16:colId xmlns:a16="http://schemas.microsoft.com/office/drawing/2014/main" val="1970795936"/>
                    </a:ext>
                  </a:extLst>
                </a:gridCol>
                <a:gridCol w="2501681">
                  <a:extLst>
                    <a:ext uri="{9D8B030D-6E8A-4147-A177-3AD203B41FA5}">
                      <a16:colId xmlns:a16="http://schemas.microsoft.com/office/drawing/2014/main" val="4267249097"/>
                    </a:ext>
                  </a:extLst>
                </a:gridCol>
              </a:tblGrid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895664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Device 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025122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Tech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957106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Streaming TV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93572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Streaming Movies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315615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Contract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</a:t>
                      </a:r>
                      <a:r>
                        <a:rPr lang="en-TH" sz="1000" dirty="0"/>
                        <a:t>onth-to-month / One-year / Two-year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324023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Paperless Billing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607659"/>
                  </a:ext>
                </a:extLst>
              </a:tr>
              <a:tr h="66271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Payment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Electronic check / Mailed check / 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Bank transfer (automatic) /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Credit card (automatic)</a:t>
                      </a:r>
                      <a:endParaRPr lang="en-TH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198109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Monthly Charges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Amount charges by monthly</a:t>
                      </a:r>
                      <a:endParaRPr lang="en-T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494441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Total Charges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Total amount charges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204279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D135D1B2-B591-E3D2-541F-C7D778D10B29}"/>
              </a:ext>
            </a:extLst>
          </p:cNvPr>
          <p:cNvSpPr txBox="1"/>
          <p:nvPr/>
        </p:nvSpPr>
        <p:spPr>
          <a:xfrm>
            <a:off x="283464" y="48954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Target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462428-395A-984C-8AAE-AE706223C6C4}"/>
              </a:ext>
            </a:extLst>
          </p:cNvPr>
          <p:cNvSpPr txBox="1"/>
          <p:nvPr/>
        </p:nvSpPr>
        <p:spPr>
          <a:xfrm>
            <a:off x="2269457" y="5438376"/>
            <a:ext cx="663591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TH" sz="2000" b="1" dirty="0">
                <a:solidFill>
                  <a:schemeClr val="accent1"/>
                </a:solidFill>
              </a:rPr>
              <a:t>Yes</a:t>
            </a:r>
            <a:r>
              <a:rPr lang="en-TH" sz="1400" dirty="0">
                <a:solidFill>
                  <a:schemeClr val="accent1"/>
                </a:solidFill>
              </a:rPr>
              <a:t> – A customer </a:t>
            </a:r>
            <a:r>
              <a:rPr lang="en-TH" sz="2000" b="1" u="sng" dirty="0">
                <a:solidFill>
                  <a:schemeClr val="accent1"/>
                </a:solidFill>
              </a:rPr>
              <a:t>churns</a:t>
            </a:r>
            <a:r>
              <a:rPr lang="en-TH" sz="1400" dirty="0">
                <a:solidFill>
                  <a:schemeClr val="accent1"/>
                </a:solidFill>
              </a:rPr>
              <a:t> a telecommunications company’s service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6FB82A-2E9F-0F6C-3BE7-F68612F696D2}"/>
              </a:ext>
            </a:extLst>
          </p:cNvPr>
          <p:cNvSpPr txBox="1"/>
          <p:nvPr/>
        </p:nvSpPr>
        <p:spPr>
          <a:xfrm>
            <a:off x="2269456" y="5939190"/>
            <a:ext cx="6635919" cy="400110"/>
          </a:xfrm>
          <a:prstGeom prst="rect">
            <a:avLst/>
          </a:prstGeom>
          <a:solidFill>
            <a:schemeClr val="tx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No</a:t>
            </a:r>
            <a:r>
              <a:rPr lang="en-TH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– A customer </a:t>
            </a:r>
            <a:r>
              <a:rPr lang="en-TH" sz="2000" b="1" u="sng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 not churn</a:t>
            </a:r>
            <a:r>
              <a:rPr lang="en-TH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a telecommunications company’s service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A64F7DC-D49E-08C5-7A3D-182C18A77AD8}"/>
              </a:ext>
            </a:extLst>
          </p:cNvPr>
          <p:cNvCxnSpPr>
            <a:cxnSpLocks/>
            <a:stCxn id="64" idx="3"/>
            <a:endCxn id="53" idx="1"/>
          </p:cNvCxnSpPr>
          <p:nvPr/>
        </p:nvCxnSpPr>
        <p:spPr>
          <a:xfrm>
            <a:off x="1814703" y="5897264"/>
            <a:ext cx="454753" cy="241981"/>
          </a:xfrm>
          <a:prstGeom prst="bentConnector3">
            <a:avLst/>
          </a:prstGeom>
          <a:ln w="28575">
            <a:solidFill>
              <a:schemeClr val="tx1">
                <a:lumMod val="8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B1D4FD2A-D3C5-0200-55F6-26EDC1CB740E}"/>
              </a:ext>
            </a:extLst>
          </p:cNvPr>
          <p:cNvSpPr/>
          <p:nvPr/>
        </p:nvSpPr>
        <p:spPr>
          <a:xfrm>
            <a:off x="589910" y="5569912"/>
            <a:ext cx="1224793" cy="6547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9F528C-4F4D-7C23-47A1-180570CD53E9}"/>
              </a:ext>
            </a:extLst>
          </p:cNvPr>
          <p:cNvSpPr txBox="1"/>
          <p:nvPr/>
        </p:nvSpPr>
        <p:spPr>
          <a:xfrm>
            <a:off x="575260" y="5635653"/>
            <a:ext cx="123944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1"/>
                </a:solidFill>
              </a:rPr>
              <a:t>Churn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95E406E-5F6A-BB35-09DB-3A0EBCF02DD3}"/>
              </a:ext>
            </a:extLst>
          </p:cNvPr>
          <p:cNvCxnSpPr>
            <a:cxnSpLocks/>
            <a:stCxn id="64" idx="3"/>
            <a:endCxn id="52" idx="1"/>
          </p:cNvCxnSpPr>
          <p:nvPr/>
        </p:nvCxnSpPr>
        <p:spPr>
          <a:xfrm flipV="1">
            <a:off x="1814703" y="5638431"/>
            <a:ext cx="454754" cy="258833"/>
          </a:xfrm>
          <a:prstGeom prst="bentConnector3">
            <a:avLst/>
          </a:prstGeom>
          <a:ln w="28575">
            <a:solidFill>
              <a:schemeClr val="accent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AFFFB7-0FF9-46FB-DFF0-AB50977A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6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AdaBoost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BDB3C-467A-F46D-D8F0-7346AF4DE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37"/>
          <a:stretch/>
        </p:blipFill>
        <p:spPr>
          <a:xfrm>
            <a:off x="685800" y="1800681"/>
            <a:ext cx="7772400" cy="2720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CB5E5A-E752-C06D-80B5-28BD60ACE102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2D6468-F802-ED6B-0FA3-007801C13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36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AdaBoost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BDB3C-467A-F46D-D8F0-7346AF4DE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9" t="54607" r="50000" b="1257"/>
          <a:stretch/>
        </p:blipFill>
        <p:spPr>
          <a:xfrm>
            <a:off x="1253067" y="1800681"/>
            <a:ext cx="6637866" cy="4425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7853E8-6362-0C9B-472B-B367A24CDD98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38CA1-2D2F-B477-EF1B-DE2E46D8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05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Multilayer Perceptron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EE671-4C69-7B21-165F-0E99B1FA2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213"/>
          <a:stretch/>
        </p:blipFill>
        <p:spPr>
          <a:xfrm>
            <a:off x="412764" y="1752488"/>
            <a:ext cx="8318472" cy="2909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DF2A6C-E355-6520-F55F-9EE507C27494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18B01A-2808-3D34-86FB-5EA24DFC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3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Multilayer Perceptron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EE671-4C69-7B21-165F-0E99B1FA2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8" t="54559" r="48983"/>
          <a:stretch/>
        </p:blipFill>
        <p:spPr>
          <a:xfrm>
            <a:off x="1157112" y="1800681"/>
            <a:ext cx="6829776" cy="44728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5779E2-B6B7-D822-C451-E1F9394CFA78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E6A2F-0B12-5D18-188B-4CE7F4255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2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Bagging along with Random Forest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8C071-49EC-7857-9691-3FA93A76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450"/>
          <a:stretch/>
        </p:blipFill>
        <p:spPr>
          <a:xfrm>
            <a:off x="356887" y="1800681"/>
            <a:ext cx="8430226" cy="3586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8D6140-0AF4-FB8F-84C4-1A5087774E52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2E536B-2161-4A71-8410-52DEE37A7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5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Bagging along with Random Forest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8C071-49EC-7857-9691-3FA93A76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8" t="59772" r="50000"/>
          <a:stretch/>
        </p:blipFill>
        <p:spPr>
          <a:xfrm>
            <a:off x="1196911" y="1834547"/>
            <a:ext cx="6750178" cy="4423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42C28D-B116-6A4F-D435-2178D8476787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30367-E024-2DC0-0A59-A518EA540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57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397A68-D53A-F8F8-8166-1BABE4EE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68295"/>
            <a:ext cx="7772400" cy="31214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475DCE-DD62-799A-D6CC-2BF15D196411}"/>
              </a:ext>
            </a:extLst>
          </p:cNvPr>
          <p:cNvSpPr txBox="1"/>
          <p:nvPr/>
        </p:nvSpPr>
        <p:spPr>
          <a:xfrm>
            <a:off x="685800" y="1364232"/>
            <a:ext cx="4872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Selecting the best k value for this specific problem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B38E7B-B76A-51D4-CCEE-5BDFE14F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16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 (Cont..)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75DCE-DD62-799A-D6CC-2BF15D196411}"/>
              </a:ext>
            </a:extLst>
          </p:cNvPr>
          <p:cNvSpPr txBox="1"/>
          <p:nvPr/>
        </p:nvSpPr>
        <p:spPr>
          <a:xfrm>
            <a:off x="685800" y="1364232"/>
            <a:ext cx="3897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The graph displays the trend of k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6D427-5916-8E82-FFEA-0264D7AAA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67825"/>
            <a:ext cx="7772400" cy="4714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C9942E-4C0C-3CEA-CF98-F3FCCC7AD760}"/>
              </a:ext>
            </a:extLst>
          </p:cNvPr>
          <p:cNvSpPr txBox="1"/>
          <p:nvPr/>
        </p:nvSpPr>
        <p:spPr>
          <a:xfrm>
            <a:off x="4582829" y="3956088"/>
            <a:ext cx="29943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400" b="1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</a:rPr>
              <a:t>t k&gt;41, the error rate tends to be around 0.215-0.225. </a:t>
            </a:r>
          </a:p>
          <a:p>
            <a:r>
              <a:rPr lang="en-US" sz="1400" b="1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</a:rPr>
              <a:t>Then, we select k=41</a:t>
            </a:r>
            <a:endParaRPr lang="en-TH" sz="1400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83F323-CC63-484C-1163-0A6674919C2E}"/>
              </a:ext>
            </a:extLst>
          </p:cNvPr>
          <p:cNvCxnSpPr/>
          <p:nvPr/>
        </p:nvCxnSpPr>
        <p:spPr>
          <a:xfrm>
            <a:off x="6220178" y="4683463"/>
            <a:ext cx="0" cy="791648"/>
          </a:xfrm>
          <a:prstGeom prst="straightConnector1">
            <a:avLst/>
          </a:prstGeom>
          <a:ln w="38100">
            <a:solidFill>
              <a:schemeClr val="bg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3C1CEC6-4FFA-C5F1-EC26-30A8CF98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32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 (Cont..)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75DCE-DD62-799A-D6CC-2BF15D196411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03615D-E0BD-101D-BC09-034E19DC1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02786"/>
            <a:ext cx="7772400" cy="4770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A72410-EB40-31F1-C01D-7726D75C21BB}"/>
              </a:ext>
            </a:extLst>
          </p:cNvPr>
          <p:cNvSpPr txBox="1"/>
          <p:nvPr/>
        </p:nvSpPr>
        <p:spPr>
          <a:xfrm>
            <a:off x="5012266" y="2266245"/>
            <a:ext cx="32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Confirm with grid search CV again that k=41 is the best k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6F4602E-AF5A-24AF-A1F8-D4811318A555}"/>
              </a:ext>
            </a:extLst>
          </p:cNvPr>
          <p:cNvSpPr/>
          <p:nvPr/>
        </p:nvSpPr>
        <p:spPr>
          <a:xfrm>
            <a:off x="4255911" y="2314222"/>
            <a:ext cx="745067" cy="191911"/>
          </a:xfrm>
          <a:custGeom>
            <a:avLst/>
            <a:gdLst>
              <a:gd name="connsiteX0" fmla="*/ 745067 w 745067"/>
              <a:gd name="connsiteY0" fmla="*/ 191911 h 191911"/>
              <a:gd name="connsiteX1" fmla="*/ 508000 w 745067"/>
              <a:gd name="connsiteY1" fmla="*/ 79022 h 191911"/>
              <a:gd name="connsiteX2" fmla="*/ 0 w 745067"/>
              <a:gd name="connsiteY2" fmla="*/ 0 h 19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5067" h="191911">
                <a:moveTo>
                  <a:pt x="745067" y="191911"/>
                </a:moveTo>
                <a:cubicBezTo>
                  <a:pt x="688622" y="151459"/>
                  <a:pt x="632178" y="111007"/>
                  <a:pt x="508000" y="79022"/>
                </a:cubicBezTo>
                <a:cubicBezTo>
                  <a:pt x="383822" y="47037"/>
                  <a:pt x="191911" y="23518"/>
                  <a:pt x="0" y="0"/>
                </a:cubicBezTo>
              </a:path>
            </a:pathLst>
          </a:custGeom>
          <a:noFill/>
          <a:ln w="38100">
            <a:solidFill>
              <a:schemeClr val="bg2">
                <a:lumMod val="90000"/>
                <a:lumOff val="1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29D4AF2-5C84-EF8E-86E4-5075C0A1C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15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 (Cont..)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CB864-64BB-AA73-816C-4F130BD0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46" y="1800681"/>
            <a:ext cx="7074508" cy="43183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CB0385-63C7-C55A-869E-137D60BF6CCF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F88AD14-DC5C-E80F-2FFA-74C7AA25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6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5DF514-BD55-B472-82B1-7E6D10CD56B2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B99FBA63-CF29-DF04-8DFF-ED102E67A56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6E460EDC-0117-D505-2B4D-34786D930417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3BDC402-FF87-984E-87C8-5403365593BC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6FB2D4C-FC79-1B03-B187-0CFC0C9F9C1D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9CF0A-0243-4A8F-D4D2-3B6C1F0D63A3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Concerned features review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84A0DA2-0C85-E4D4-B76E-CDFD96B826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7622389"/>
              </p:ext>
            </p:extLst>
          </p:nvPr>
        </p:nvGraphicFramePr>
        <p:xfrm>
          <a:off x="283464" y="3375110"/>
          <a:ext cx="2275454" cy="2426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EDA42141-EDA9-4C3C-C1B7-5BA76D37B643}"/>
              </a:ext>
            </a:extLst>
          </p:cNvPr>
          <p:cNvGrpSpPr/>
          <p:nvPr/>
        </p:nvGrpSpPr>
        <p:grpSpPr>
          <a:xfrm rot="5400000">
            <a:off x="562226" y="1792839"/>
            <a:ext cx="1783156" cy="1381386"/>
            <a:chOff x="3334067" y="1801038"/>
            <a:chExt cx="1783156" cy="1381386"/>
          </a:xfrm>
        </p:grpSpPr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E5B3B1DC-D41B-6688-FEB6-625A889B4202}"/>
                </a:ext>
              </a:extLst>
            </p:cNvPr>
            <p:cNvSpPr/>
            <p:nvPr/>
          </p:nvSpPr>
          <p:spPr>
            <a:xfrm rot="5400000">
              <a:off x="4166467" y="2144478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9C8424-3AE0-1A20-D1CA-CA040703233B}"/>
                </a:ext>
              </a:extLst>
            </p:cNvPr>
            <p:cNvSpPr/>
            <p:nvPr/>
          </p:nvSpPr>
          <p:spPr>
            <a:xfrm>
              <a:off x="3334067" y="1801038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32662F9-479F-DA1F-AEE3-3195B4A9D9FF}"/>
              </a:ext>
            </a:extLst>
          </p:cNvPr>
          <p:cNvSpPr txBox="1"/>
          <p:nvPr/>
        </p:nvSpPr>
        <p:spPr>
          <a:xfrm>
            <a:off x="832386" y="1896743"/>
            <a:ext cx="1245854" cy="707886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/>
            <a:r>
              <a:rPr lang="en-TH" sz="2400" b="1" dirty="0">
                <a:solidFill>
                  <a:schemeClr val="accent1"/>
                </a:solidFill>
              </a:rPr>
              <a:t>7043</a:t>
            </a:r>
          </a:p>
          <a:p>
            <a:pPr algn="ctr"/>
            <a:r>
              <a:rPr lang="en-TH" sz="1600" b="1" dirty="0">
                <a:solidFill>
                  <a:schemeClr val="accent1"/>
                </a:solidFill>
              </a:rPr>
              <a:t>Customers</a:t>
            </a:r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15EA7EA3-AF9F-770F-1747-2961FEF5AD85}"/>
              </a:ext>
            </a:extLst>
          </p:cNvPr>
          <p:cNvSpPr/>
          <p:nvPr/>
        </p:nvSpPr>
        <p:spPr>
          <a:xfrm rot="16200000">
            <a:off x="2168492" y="4027929"/>
            <a:ext cx="1038823" cy="628920"/>
          </a:xfrm>
          <a:prstGeom prst="triangle">
            <a:avLst>
              <a:gd name="adj" fmla="val 18897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1EDF39CB-DDD2-2459-6E03-0EF33F3BCED1}"/>
              </a:ext>
            </a:extLst>
          </p:cNvPr>
          <p:cNvSpPr/>
          <p:nvPr/>
        </p:nvSpPr>
        <p:spPr>
          <a:xfrm>
            <a:off x="2899793" y="2087347"/>
            <a:ext cx="5931496" cy="3714652"/>
          </a:xfrm>
          <a:custGeom>
            <a:avLst/>
            <a:gdLst>
              <a:gd name="connsiteX0" fmla="*/ 1134216 w 5931496"/>
              <a:gd name="connsiteY0" fmla="*/ 3627342 h 3714652"/>
              <a:gd name="connsiteX1" fmla="*/ 92225 w 5931496"/>
              <a:gd name="connsiteY1" fmla="*/ 2787370 h 3714652"/>
              <a:gd name="connsiteX2" fmla="*/ 70960 w 5931496"/>
              <a:gd name="connsiteY2" fmla="*/ 1787910 h 3714652"/>
              <a:gd name="connsiteX3" fmla="*/ 262346 w 5931496"/>
              <a:gd name="connsiteY3" fmla="*/ 841612 h 3714652"/>
              <a:gd name="connsiteX4" fmla="*/ 900300 w 5931496"/>
              <a:gd name="connsiteY4" fmla="*/ 426942 h 3714652"/>
              <a:gd name="connsiteX5" fmla="*/ 2686570 w 5931496"/>
              <a:gd name="connsiteY5" fmla="*/ 12272 h 3714652"/>
              <a:gd name="connsiteX6" fmla="*/ 4770551 w 5931496"/>
              <a:gd name="connsiteY6" fmla="*/ 224924 h 3714652"/>
              <a:gd name="connsiteX7" fmla="*/ 5631788 w 5931496"/>
              <a:gd name="connsiteY7" fmla="*/ 1341342 h 3714652"/>
              <a:gd name="connsiteX8" fmla="*/ 5897602 w 5931496"/>
              <a:gd name="connsiteY8" fmla="*/ 1830440 h 3714652"/>
              <a:gd name="connsiteX9" fmla="*/ 5886970 w 5931496"/>
              <a:gd name="connsiteY9" fmla="*/ 2351435 h 3714652"/>
              <a:gd name="connsiteX10" fmla="*/ 5525463 w 5931496"/>
              <a:gd name="connsiteY10" fmla="*/ 3159510 h 3714652"/>
              <a:gd name="connsiteX11" fmla="*/ 4738653 w 5931496"/>
              <a:gd name="connsiteY11" fmla="*/ 3680505 h 3714652"/>
              <a:gd name="connsiteX12" fmla="*/ 2537714 w 5931496"/>
              <a:gd name="connsiteY12" fmla="*/ 3659240 h 3714652"/>
              <a:gd name="connsiteX13" fmla="*/ 1134216 w 5931496"/>
              <a:gd name="connsiteY13" fmla="*/ 3627342 h 371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31496" h="3714652">
                <a:moveTo>
                  <a:pt x="1134216" y="3627342"/>
                </a:moveTo>
                <a:cubicBezTo>
                  <a:pt x="726635" y="3482030"/>
                  <a:pt x="269434" y="3093942"/>
                  <a:pt x="92225" y="2787370"/>
                </a:cubicBezTo>
                <a:cubicBezTo>
                  <a:pt x="-84984" y="2480798"/>
                  <a:pt x="42607" y="2112203"/>
                  <a:pt x="70960" y="1787910"/>
                </a:cubicBezTo>
                <a:cubicBezTo>
                  <a:pt x="99313" y="1463617"/>
                  <a:pt x="124123" y="1068440"/>
                  <a:pt x="262346" y="841612"/>
                </a:cubicBezTo>
                <a:cubicBezTo>
                  <a:pt x="400569" y="614784"/>
                  <a:pt x="496263" y="565165"/>
                  <a:pt x="900300" y="426942"/>
                </a:cubicBezTo>
                <a:cubicBezTo>
                  <a:pt x="1304337" y="288719"/>
                  <a:pt x="2041528" y="45942"/>
                  <a:pt x="2686570" y="12272"/>
                </a:cubicBezTo>
                <a:cubicBezTo>
                  <a:pt x="3331612" y="-21398"/>
                  <a:pt x="4279681" y="3412"/>
                  <a:pt x="4770551" y="224924"/>
                </a:cubicBezTo>
                <a:cubicBezTo>
                  <a:pt x="5261421" y="446436"/>
                  <a:pt x="5443946" y="1073756"/>
                  <a:pt x="5631788" y="1341342"/>
                </a:cubicBezTo>
                <a:cubicBezTo>
                  <a:pt x="5819630" y="1608928"/>
                  <a:pt x="5855072" y="1662091"/>
                  <a:pt x="5897602" y="1830440"/>
                </a:cubicBezTo>
                <a:cubicBezTo>
                  <a:pt x="5940132" y="1998789"/>
                  <a:pt x="5948993" y="2129923"/>
                  <a:pt x="5886970" y="2351435"/>
                </a:cubicBezTo>
                <a:cubicBezTo>
                  <a:pt x="5824947" y="2572947"/>
                  <a:pt x="5716849" y="2937999"/>
                  <a:pt x="5525463" y="3159510"/>
                </a:cubicBezTo>
                <a:cubicBezTo>
                  <a:pt x="5334077" y="3381021"/>
                  <a:pt x="5236611" y="3597217"/>
                  <a:pt x="4738653" y="3680505"/>
                </a:cubicBezTo>
                <a:cubicBezTo>
                  <a:pt x="4240695" y="3763793"/>
                  <a:pt x="3136681" y="3669873"/>
                  <a:pt x="2537714" y="3659240"/>
                </a:cubicBezTo>
                <a:cubicBezTo>
                  <a:pt x="1938747" y="3648608"/>
                  <a:pt x="1541797" y="3772654"/>
                  <a:pt x="1134216" y="362734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8981A5-14DD-091B-3BBF-8AFD3DBD13DF}"/>
              </a:ext>
            </a:extLst>
          </p:cNvPr>
          <p:cNvSpPr txBox="1"/>
          <p:nvPr/>
        </p:nvSpPr>
        <p:spPr>
          <a:xfrm>
            <a:off x="3979612" y="2632928"/>
            <a:ext cx="1701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3600" b="1" dirty="0">
                <a:solidFill>
                  <a:schemeClr val="accent2"/>
                </a:solidFill>
              </a:rPr>
              <a:t>Tenure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42FC3A-849D-2211-3947-0C88AFA2BB1F}"/>
              </a:ext>
            </a:extLst>
          </p:cNvPr>
          <p:cNvSpPr txBox="1"/>
          <p:nvPr/>
        </p:nvSpPr>
        <p:spPr>
          <a:xfrm>
            <a:off x="5315931" y="330396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Gender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7794AD-BD8B-617D-DA8B-D8D150B9485C}"/>
              </a:ext>
            </a:extLst>
          </p:cNvPr>
          <p:cNvSpPr txBox="1"/>
          <p:nvPr/>
        </p:nvSpPr>
        <p:spPr>
          <a:xfrm>
            <a:off x="6172028" y="3234355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2"/>
                </a:solidFill>
              </a:rPr>
              <a:t>Senior Citizen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C15864-D568-42FD-0301-3BB272074720}"/>
              </a:ext>
            </a:extLst>
          </p:cNvPr>
          <p:cNvSpPr txBox="1"/>
          <p:nvPr/>
        </p:nvSpPr>
        <p:spPr>
          <a:xfrm>
            <a:off x="3280687" y="2864456"/>
            <a:ext cx="683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Partner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53C5CE-28D3-DF81-B6FA-5961C6D77AD1}"/>
              </a:ext>
            </a:extLst>
          </p:cNvPr>
          <p:cNvSpPr txBox="1"/>
          <p:nvPr/>
        </p:nvSpPr>
        <p:spPr>
          <a:xfrm>
            <a:off x="7578280" y="3746651"/>
            <a:ext cx="1096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Dependents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C8DC05-E358-BA72-C96B-AA4CE86F43E3}"/>
              </a:ext>
            </a:extLst>
          </p:cNvPr>
          <p:cNvSpPr txBox="1"/>
          <p:nvPr/>
        </p:nvSpPr>
        <p:spPr>
          <a:xfrm>
            <a:off x="5788557" y="2783176"/>
            <a:ext cx="1893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Multiple lines service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DA1634-3544-199D-BDCB-80E8FC17A926}"/>
              </a:ext>
            </a:extLst>
          </p:cNvPr>
          <p:cNvSpPr txBox="1"/>
          <p:nvPr/>
        </p:nvSpPr>
        <p:spPr>
          <a:xfrm>
            <a:off x="4256469" y="2394951"/>
            <a:ext cx="132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Phone service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F4DE41-5D3D-26F1-E37C-E6F1C2917472}"/>
              </a:ext>
            </a:extLst>
          </p:cNvPr>
          <p:cNvSpPr txBox="1"/>
          <p:nvPr/>
        </p:nvSpPr>
        <p:spPr>
          <a:xfrm>
            <a:off x="3292948" y="3252435"/>
            <a:ext cx="193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2"/>
                </a:solidFill>
              </a:rPr>
              <a:t>Internet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489D1B-9D73-BD71-8676-92651877D09F}"/>
              </a:ext>
            </a:extLst>
          </p:cNvPr>
          <p:cNvSpPr txBox="1"/>
          <p:nvPr/>
        </p:nvSpPr>
        <p:spPr>
          <a:xfrm>
            <a:off x="6088082" y="4644272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Online security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5A511A-161A-741F-EA37-B81870547874}"/>
              </a:ext>
            </a:extLst>
          </p:cNvPr>
          <p:cNvSpPr txBox="1"/>
          <p:nvPr/>
        </p:nvSpPr>
        <p:spPr>
          <a:xfrm>
            <a:off x="7355556" y="4659763"/>
            <a:ext cx="1219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Online backup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64DCB5-16D0-0326-CA45-CDF5628DB48B}"/>
              </a:ext>
            </a:extLst>
          </p:cNvPr>
          <p:cNvSpPr txBox="1"/>
          <p:nvPr/>
        </p:nvSpPr>
        <p:spPr>
          <a:xfrm>
            <a:off x="3108449" y="3736018"/>
            <a:ext cx="1144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Tech support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B7811D-8D49-CBA8-B520-B558C7946755}"/>
              </a:ext>
            </a:extLst>
          </p:cNvPr>
          <p:cNvSpPr txBox="1"/>
          <p:nvPr/>
        </p:nvSpPr>
        <p:spPr>
          <a:xfrm>
            <a:off x="4322577" y="4198979"/>
            <a:ext cx="1640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Device protection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E16959-24EC-8FEB-6781-64C3C622390B}"/>
              </a:ext>
            </a:extLst>
          </p:cNvPr>
          <p:cNvSpPr txBox="1"/>
          <p:nvPr/>
        </p:nvSpPr>
        <p:spPr>
          <a:xfrm>
            <a:off x="5985959" y="4092556"/>
            <a:ext cx="2508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Streaming TV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6964D-5604-71E6-6D56-335BA50D2DF1}"/>
              </a:ext>
            </a:extLst>
          </p:cNvPr>
          <p:cNvSpPr txBox="1"/>
          <p:nvPr/>
        </p:nvSpPr>
        <p:spPr>
          <a:xfrm>
            <a:off x="4201207" y="3615952"/>
            <a:ext cx="3328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Streaming Movies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38B5E-8EF4-B1D2-389B-725FF413018E}"/>
              </a:ext>
            </a:extLst>
          </p:cNvPr>
          <p:cNvSpPr txBox="1"/>
          <p:nvPr/>
        </p:nvSpPr>
        <p:spPr>
          <a:xfrm>
            <a:off x="3354542" y="4206715"/>
            <a:ext cx="786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Contract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95227C-12C0-0139-BABB-D6900B4FB622}"/>
              </a:ext>
            </a:extLst>
          </p:cNvPr>
          <p:cNvSpPr txBox="1"/>
          <p:nvPr/>
        </p:nvSpPr>
        <p:spPr>
          <a:xfrm>
            <a:off x="3045575" y="4491449"/>
            <a:ext cx="3066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Paperless billing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8AF00-97C2-B538-E582-8B1B769F17CC}"/>
              </a:ext>
            </a:extLst>
          </p:cNvPr>
          <p:cNvSpPr txBox="1"/>
          <p:nvPr/>
        </p:nvSpPr>
        <p:spPr>
          <a:xfrm>
            <a:off x="4852529" y="5031565"/>
            <a:ext cx="315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Payment method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D8C953-5D59-EBE2-9CF3-4ED256A9B7A9}"/>
              </a:ext>
            </a:extLst>
          </p:cNvPr>
          <p:cNvSpPr txBox="1"/>
          <p:nvPr/>
        </p:nvSpPr>
        <p:spPr>
          <a:xfrm>
            <a:off x="5678245" y="2364173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2"/>
                </a:solidFill>
              </a:rPr>
              <a:t>Monthly charges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8CB22D-0B94-8940-1CB6-F8A2A7D1C231}"/>
              </a:ext>
            </a:extLst>
          </p:cNvPr>
          <p:cNvSpPr txBox="1"/>
          <p:nvPr/>
        </p:nvSpPr>
        <p:spPr>
          <a:xfrm>
            <a:off x="3539249" y="5139287"/>
            <a:ext cx="126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Total charges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148603-B6EC-39EF-78A2-083F39448380}"/>
              </a:ext>
            </a:extLst>
          </p:cNvPr>
          <p:cNvSpPr txBox="1"/>
          <p:nvPr/>
        </p:nvSpPr>
        <p:spPr>
          <a:xfrm>
            <a:off x="4173557" y="1705329"/>
            <a:ext cx="328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Analyze concerned features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BF7E0B48-24BD-3024-FA9A-E6F9A087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86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Logistic Regression with Grid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056E3B-EFA5-45F5-734E-22603ED0B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9" y="1751820"/>
            <a:ext cx="7464482" cy="4746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7DAA1B-5085-642A-2934-E2FA046E380E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52EC55-0443-0F61-558B-0F90006D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08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Logistic Regression with Grid Search CV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84E6C-E3CA-B7E0-DB5E-328F06E6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311" y="1800681"/>
            <a:ext cx="5915378" cy="4363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F14A94-2482-5C6C-192E-EABA9A013B9F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C9B121-14E3-32FD-6A3E-41FB79D10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1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with Randomized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F21FD5-F85E-B1FE-AFD6-EB6CF588A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511" y="1795663"/>
            <a:ext cx="6524978" cy="4658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FAAFF6-4F55-6D2F-AB72-EF0E7AB4E1EE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EF28B7-6AB5-68EF-6A99-4A7336CB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93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with Randomized Search CV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E30A1-64E5-C7C7-5516-048A52AFC3AB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472626-045A-9F6D-6289-1D905A9C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742" y="1800681"/>
            <a:ext cx="5656516" cy="440787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0E9C25-27E0-DEB8-FF52-C9CAF94D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48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Support Vector Machine with Grid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176BF5-FEAC-A8E0-CEAF-220FE1398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56" y="1754098"/>
            <a:ext cx="7428088" cy="474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89A634-025B-2D8A-9420-67BFF394885D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39209-2080-958F-A8C5-5B723D61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9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Support Vector Machine with Grid Search CV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E30A1-64E5-C7C7-5516-048A52AFC3AB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72A35-2348-750C-C9B2-B9EE7B2F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50" y="1815838"/>
            <a:ext cx="6234900" cy="44082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9AC73F-64BD-CD76-5B47-771CA1BE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26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Creating summary table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10F6FC-D626-BB77-B55B-D91E4BF2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2"/>
          <a:stretch/>
        </p:blipFill>
        <p:spPr>
          <a:xfrm>
            <a:off x="1771641" y="1324746"/>
            <a:ext cx="5600718" cy="514147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A3918D-0EA7-782D-DC0C-B5B31CF2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43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Creating summary table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DB8D8-EB93-AED5-BEEE-187FED0EC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78" y="1800681"/>
            <a:ext cx="8223844" cy="2760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70D8E-0806-0D43-6E98-5D76E54B1FED}"/>
              </a:ext>
            </a:extLst>
          </p:cNvPr>
          <p:cNvSpPr txBox="1"/>
          <p:nvPr/>
        </p:nvSpPr>
        <p:spPr>
          <a:xfrm>
            <a:off x="685800" y="1364232"/>
            <a:ext cx="5580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Sorting the table by descending of the column “Precision”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92ED91-CA66-AE59-5E82-C70C42ADD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60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Plotting summary charts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70D8E-0806-0D43-6E98-5D76E54B1FED}"/>
              </a:ext>
            </a:extLst>
          </p:cNvPr>
          <p:cNvSpPr txBox="1"/>
          <p:nvPr/>
        </p:nvSpPr>
        <p:spPr>
          <a:xfrm>
            <a:off x="685800" y="1364232"/>
            <a:ext cx="5373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Comparison of the precision score between each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66996-D124-E3EF-CF6D-D9EF542B8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00681"/>
            <a:ext cx="7772400" cy="450605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7FC8B8-7673-B671-14D9-AD6C4A500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2EF9E8-4430-B155-443E-8271D25D5AB0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173894C6-AF80-E420-EE9B-029AB1754CD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FE0D2CB-7DF0-3E4A-F998-24D3221D67C2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1032391-7751-CB2F-703A-9E406441C675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B7FB2ED-B4B1-B51A-607B-DFAAD152544D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A7878E-E672-9B87-F15A-F33BF1B1B7BA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A2A32-696F-913D-F40B-74A119FEBB68}"/>
              </a:ext>
            </a:extLst>
          </p:cNvPr>
          <p:cNvSpPr txBox="1"/>
          <p:nvPr/>
        </p:nvSpPr>
        <p:spPr>
          <a:xfrm>
            <a:off x="283464" y="804672"/>
            <a:ext cx="5106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Concerned features review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EDC1AF97-F229-534E-ACB0-EE9530BE33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2391771"/>
              </p:ext>
            </p:extLst>
          </p:nvPr>
        </p:nvGraphicFramePr>
        <p:xfrm>
          <a:off x="5292762" y="1293200"/>
          <a:ext cx="3333991" cy="2709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B7BD7599-7E24-2642-A65C-C5566340A2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808085"/>
              </p:ext>
            </p:extLst>
          </p:nvPr>
        </p:nvGraphicFramePr>
        <p:xfrm>
          <a:off x="156699" y="4109884"/>
          <a:ext cx="4191000" cy="2330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D608247D-7215-BC41-8D56-32F3F18EF5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5458252"/>
              </p:ext>
            </p:extLst>
          </p:nvPr>
        </p:nvGraphicFramePr>
        <p:xfrm>
          <a:off x="4233130" y="4109884"/>
          <a:ext cx="4597876" cy="2330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188A0F6-18BC-0B3E-8761-F13B5AF0BC40}"/>
              </a:ext>
            </a:extLst>
          </p:cNvPr>
          <p:cNvSpPr/>
          <p:nvPr/>
        </p:nvSpPr>
        <p:spPr>
          <a:xfrm>
            <a:off x="481158" y="4517021"/>
            <a:ext cx="1011219" cy="1794263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42D21-A65B-ED28-DC4C-7F4BF9209EDF}"/>
              </a:ext>
            </a:extLst>
          </p:cNvPr>
          <p:cNvSpPr txBox="1"/>
          <p:nvPr/>
        </p:nvSpPr>
        <p:spPr>
          <a:xfrm>
            <a:off x="283464" y="3963619"/>
            <a:ext cx="11977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45% who use 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Electronic check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315A0F3-8E72-9997-79FD-0DC62ADD32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7673113"/>
              </p:ext>
            </p:extLst>
          </p:nvPr>
        </p:nvGraphicFramePr>
        <p:xfrm>
          <a:off x="117987" y="1293200"/>
          <a:ext cx="5170543" cy="2517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DBE376A-125C-AD56-6F2A-BB78C648B63E}"/>
              </a:ext>
            </a:extLst>
          </p:cNvPr>
          <p:cNvSpPr/>
          <p:nvPr/>
        </p:nvSpPr>
        <p:spPr>
          <a:xfrm>
            <a:off x="624811" y="1763060"/>
            <a:ext cx="693649" cy="2040726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878FD-4D0D-907A-9584-74073A8DFE70}"/>
              </a:ext>
            </a:extLst>
          </p:cNvPr>
          <p:cNvSpPr txBox="1"/>
          <p:nvPr/>
        </p:nvSpPr>
        <p:spPr>
          <a:xfrm>
            <a:off x="1318460" y="1763060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47% who use 0-1 year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0FF9E8-12EF-2F99-2FE9-243557A9C179}"/>
              </a:ext>
            </a:extLst>
          </p:cNvPr>
          <p:cNvSpPr/>
          <p:nvPr/>
        </p:nvSpPr>
        <p:spPr>
          <a:xfrm>
            <a:off x="5842320" y="1992433"/>
            <a:ext cx="930594" cy="1795821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8DE29-82BC-77F6-DCA3-EB1C49FB466D}"/>
              </a:ext>
            </a:extLst>
          </p:cNvPr>
          <p:cNvSpPr txBox="1"/>
          <p:nvPr/>
        </p:nvSpPr>
        <p:spPr>
          <a:xfrm>
            <a:off x="7414247" y="3963619"/>
            <a:ext cx="12747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35% who paid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monthly 60-100$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C6C59-2958-08F9-A3BB-3D238A25BBBB}"/>
              </a:ext>
            </a:extLst>
          </p:cNvPr>
          <p:cNvSpPr/>
          <p:nvPr/>
        </p:nvSpPr>
        <p:spPr>
          <a:xfrm>
            <a:off x="6680499" y="4557111"/>
            <a:ext cx="1286515" cy="1754173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A7F2EC-E3A1-E552-AE57-F585E900686C}"/>
              </a:ext>
            </a:extLst>
          </p:cNvPr>
          <p:cNvSpPr txBox="1"/>
          <p:nvPr/>
        </p:nvSpPr>
        <p:spPr>
          <a:xfrm>
            <a:off x="6777145" y="1941168"/>
            <a:ext cx="12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34% who use 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paperless bill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347695-2A61-B5EF-7C8C-3E10D95EB2F6}"/>
              </a:ext>
            </a:extLst>
          </p:cNvPr>
          <p:cNvSpPr/>
          <p:nvPr/>
        </p:nvSpPr>
        <p:spPr>
          <a:xfrm>
            <a:off x="6816439" y="1000145"/>
            <a:ext cx="168941" cy="168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F955F7-4A86-D829-F1CF-6BC8501C2B7A}"/>
              </a:ext>
            </a:extLst>
          </p:cNvPr>
          <p:cNvSpPr/>
          <p:nvPr/>
        </p:nvSpPr>
        <p:spPr>
          <a:xfrm>
            <a:off x="7755884" y="1000145"/>
            <a:ext cx="168941" cy="16894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39749A-AB9B-42C6-C138-EFF07DA2C076}"/>
              </a:ext>
            </a:extLst>
          </p:cNvPr>
          <p:cNvSpPr txBox="1"/>
          <p:nvPr/>
        </p:nvSpPr>
        <p:spPr>
          <a:xfrm>
            <a:off x="6985380" y="930727"/>
            <a:ext cx="69121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Churn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A68405-B834-8705-C3E6-8A5E40DC6BF6}"/>
              </a:ext>
            </a:extLst>
          </p:cNvPr>
          <p:cNvSpPr txBox="1"/>
          <p:nvPr/>
        </p:nvSpPr>
        <p:spPr>
          <a:xfrm>
            <a:off x="7924825" y="930727"/>
            <a:ext cx="9989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Not churn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7E9FCEB-01EF-9193-E7CE-3F2C6090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2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2EF9E8-4430-B155-443E-8271D25D5AB0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173894C6-AF80-E420-EE9B-029AB1754CD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FE0D2CB-7DF0-3E4A-F998-24D3221D67C2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1032391-7751-CB2F-703A-9E406441C675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B7FB2ED-B4B1-B51A-607B-DFAAD152544D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A7878E-E672-9B87-F15A-F33BF1B1B7BA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A2A32-696F-913D-F40B-74A119FEBB68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Concerned features review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AFA65C7-6D11-F616-8EA2-EAC8C9857F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746561"/>
              </p:ext>
            </p:extLst>
          </p:nvPr>
        </p:nvGraphicFramePr>
        <p:xfrm>
          <a:off x="283464" y="1266336"/>
          <a:ext cx="4221287" cy="1995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9F9C06D-D218-5A41-A6D9-816D2F57C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07618"/>
              </p:ext>
            </p:extLst>
          </p:nvPr>
        </p:nvGraphicFramePr>
        <p:xfrm>
          <a:off x="4353726" y="1266336"/>
          <a:ext cx="4506809" cy="2162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E97C5935-B7FE-DF41-B6BD-91BE4B5510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645972"/>
              </p:ext>
            </p:extLst>
          </p:nvPr>
        </p:nvGraphicFramePr>
        <p:xfrm>
          <a:off x="283464" y="3778978"/>
          <a:ext cx="4221287" cy="2442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56216F2D-E980-A74B-87F1-DB244E936F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7845440"/>
              </p:ext>
            </p:extLst>
          </p:nvPr>
        </p:nvGraphicFramePr>
        <p:xfrm>
          <a:off x="4572000" y="3778978"/>
          <a:ext cx="4126395" cy="2274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E86883ED-3853-51A1-DB57-17945E6BF1D7}"/>
              </a:ext>
            </a:extLst>
          </p:cNvPr>
          <p:cNvSpPr/>
          <p:nvPr/>
        </p:nvSpPr>
        <p:spPr>
          <a:xfrm>
            <a:off x="987691" y="2512338"/>
            <a:ext cx="1228384" cy="833199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FD5929-F0B0-F41F-5BCA-7EA62DF0FDFF}"/>
              </a:ext>
            </a:extLst>
          </p:cNvPr>
          <p:cNvSpPr/>
          <p:nvPr/>
        </p:nvSpPr>
        <p:spPr>
          <a:xfrm>
            <a:off x="6325496" y="1844228"/>
            <a:ext cx="803011" cy="1524114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879658-73CC-D315-5542-ABCFE07C57BF}"/>
              </a:ext>
            </a:extLst>
          </p:cNvPr>
          <p:cNvSpPr/>
          <p:nvPr/>
        </p:nvSpPr>
        <p:spPr>
          <a:xfrm>
            <a:off x="1108038" y="4250097"/>
            <a:ext cx="713771" cy="1803229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361544-B521-C479-EA78-2F71B6F0E5B8}"/>
              </a:ext>
            </a:extLst>
          </p:cNvPr>
          <p:cNvSpPr/>
          <p:nvPr/>
        </p:nvSpPr>
        <p:spPr>
          <a:xfrm>
            <a:off x="4992473" y="4250097"/>
            <a:ext cx="945907" cy="1803230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E2E336-5489-BBDD-A466-1CE5B1361032}"/>
              </a:ext>
            </a:extLst>
          </p:cNvPr>
          <p:cNvSpPr txBox="1"/>
          <p:nvPr/>
        </p:nvSpPr>
        <p:spPr>
          <a:xfrm>
            <a:off x="934883" y="2086840"/>
            <a:ext cx="13837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42% senior citizen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618D78-C059-476A-35B2-0F21EA4A5227}"/>
              </a:ext>
            </a:extLst>
          </p:cNvPr>
          <p:cNvSpPr txBox="1"/>
          <p:nvPr/>
        </p:nvSpPr>
        <p:spPr>
          <a:xfrm>
            <a:off x="7128507" y="1693632"/>
            <a:ext cx="1430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42% who use 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Fiber optic Churned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EDC946-1D08-EB1A-57B3-0266969C0D49}"/>
              </a:ext>
            </a:extLst>
          </p:cNvPr>
          <p:cNvSpPr txBox="1"/>
          <p:nvPr/>
        </p:nvSpPr>
        <p:spPr>
          <a:xfrm>
            <a:off x="1044430" y="6103280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30% who use Streaming TV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45647F-1008-91B5-FBF0-6AE39297A2D6}"/>
              </a:ext>
            </a:extLst>
          </p:cNvPr>
          <p:cNvSpPr txBox="1"/>
          <p:nvPr/>
        </p:nvSpPr>
        <p:spPr>
          <a:xfrm>
            <a:off x="4430222" y="3671778"/>
            <a:ext cx="13131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TH" sz="1000" b="1" dirty="0">
                <a:solidFill>
                  <a:srgbClr val="FFFF00"/>
                </a:solidFill>
              </a:rPr>
              <a:t>30% who use </a:t>
            </a:r>
          </a:p>
          <a:p>
            <a:pPr algn="r"/>
            <a:r>
              <a:rPr lang="en-TH" sz="1000" b="1" dirty="0">
                <a:solidFill>
                  <a:srgbClr val="FFFF00"/>
                </a:solidFill>
              </a:rPr>
              <a:t>Streaming Movies</a:t>
            </a:r>
          </a:p>
          <a:p>
            <a:pPr algn="r"/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DF6746-89DA-B1B9-661A-0FC1B9F70A59}"/>
              </a:ext>
            </a:extLst>
          </p:cNvPr>
          <p:cNvSpPr/>
          <p:nvPr/>
        </p:nvSpPr>
        <p:spPr>
          <a:xfrm>
            <a:off x="6816439" y="1000145"/>
            <a:ext cx="168941" cy="168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15C4CF-2929-7946-BC86-96A99D11E521}"/>
              </a:ext>
            </a:extLst>
          </p:cNvPr>
          <p:cNvSpPr/>
          <p:nvPr/>
        </p:nvSpPr>
        <p:spPr>
          <a:xfrm>
            <a:off x="7755884" y="1000145"/>
            <a:ext cx="168941" cy="16894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5F739-5280-65AC-1514-6E7791CE07AD}"/>
              </a:ext>
            </a:extLst>
          </p:cNvPr>
          <p:cNvSpPr txBox="1"/>
          <p:nvPr/>
        </p:nvSpPr>
        <p:spPr>
          <a:xfrm>
            <a:off x="6985380" y="930727"/>
            <a:ext cx="69121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Churn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944750-4BB6-2712-B5EC-445EDE74B50E}"/>
              </a:ext>
            </a:extLst>
          </p:cNvPr>
          <p:cNvSpPr txBox="1"/>
          <p:nvPr/>
        </p:nvSpPr>
        <p:spPr>
          <a:xfrm>
            <a:off x="7924825" y="930727"/>
            <a:ext cx="9989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Not churn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0EF708D-A206-6FB0-03BA-CF35059C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2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72ECFF-71D0-881A-3D09-6DDF1935ABE3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831100F2-B738-7F83-AB59-47929F9A95BC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6C899F47-3ACD-ABE2-9ACE-C1802A3BFEC7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12D99A25-4D96-D201-4BB0-B94C34747B40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BD60C6A-180A-DC29-7D0F-B9C64561A014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AD0BC-C521-34FC-3516-48AFA5927682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1BB66-CF05-F1E2-E57B-63C4CF8FBAE3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Target customers who might churn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66130-DDC1-16BD-717D-3D601EAD18CD}"/>
              </a:ext>
            </a:extLst>
          </p:cNvPr>
          <p:cNvSpPr txBox="1"/>
          <p:nvPr/>
        </p:nvSpPr>
        <p:spPr>
          <a:xfrm>
            <a:off x="621792" y="1266337"/>
            <a:ext cx="79095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b="1" dirty="0"/>
              <a:t>Customers who …					% Churn</a:t>
            </a:r>
          </a:p>
          <a:p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are </a:t>
            </a:r>
            <a:r>
              <a:rPr lang="en-TH" b="1" dirty="0"/>
              <a:t>new customer 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(received service </a:t>
            </a:r>
            <a:r>
              <a:rPr lang="en-TH" b="1" dirty="0"/>
              <a:t>&lt; 1 year</a:t>
            </a:r>
            <a:r>
              <a:rPr lang="en-TH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		    </a:t>
            </a:r>
            <a:r>
              <a:rPr lang="en-TH" b="1" dirty="0"/>
              <a:t>47%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use </a:t>
            </a:r>
            <a:r>
              <a:rPr lang="en-US" b="1" dirty="0"/>
              <a:t>paperless billing				 	    34%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ay by </a:t>
            </a:r>
            <a:r>
              <a:rPr lang="en-TH" b="1" dirty="0"/>
              <a:t>electronic check			 	    45%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have </a:t>
            </a:r>
            <a:r>
              <a:rPr lang="en-TH" b="1" dirty="0"/>
              <a:t>monthly charges</a:t>
            </a:r>
            <a:r>
              <a:rPr lang="en-TH" dirty="0"/>
              <a:t> 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around</a:t>
            </a:r>
            <a:r>
              <a:rPr lang="en-TH" dirty="0"/>
              <a:t> </a:t>
            </a:r>
            <a:r>
              <a:rPr lang="en-TH" b="1" dirty="0"/>
              <a:t>60-100$			    35%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 </a:t>
            </a:r>
            <a:r>
              <a:rPr lang="en-TH" b="1" dirty="0"/>
              <a:t>senior citizens				 	    42%	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se </a:t>
            </a:r>
            <a:r>
              <a:rPr lang="en-TH" b="1" dirty="0"/>
              <a:t>Fiber optic 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(Internet Service)			    </a:t>
            </a:r>
            <a:r>
              <a:rPr lang="en-TH" b="1" dirty="0"/>
              <a:t>42%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ubscript </a:t>
            </a:r>
            <a:r>
              <a:rPr lang="en-TH" b="1" dirty="0"/>
              <a:t>Streaming TV				    30%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subscribt </a:t>
            </a:r>
            <a:r>
              <a:rPr lang="en-TH" b="1" dirty="0"/>
              <a:t>Streaming Movies				    30%</a:t>
            </a:r>
          </a:p>
          <a:p>
            <a:pPr marL="342900" indent="-342900">
              <a:buFont typeface="+mj-lt"/>
              <a:buAutoNum type="arabicPeriod"/>
            </a:pPr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755F6B-6107-BE3B-8557-ADCF3514D40E}"/>
              </a:ext>
            </a:extLst>
          </p:cNvPr>
          <p:cNvCxnSpPr/>
          <p:nvPr/>
        </p:nvCxnSpPr>
        <p:spPr>
          <a:xfrm>
            <a:off x="5892510" y="2086984"/>
            <a:ext cx="1394727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A5145E-9461-F3E7-F87D-3D6FBA8EF51F}"/>
              </a:ext>
            </a:extLst>
          </p:cNvPr>
          <p:cNvCxnSpPr>
            <a:cxnSpLocks/>
          </p:cNvCxnSpPr>
          <p:nvPr/>
        </p:nvCxnSpPr>
        <p:spPr>
          <a:xfrm>
            <a:off x="3366256" y="2626659"/>
            <a:ext cx="3920981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705C16-DA46-6435-9782-97069EF8CC82}"/>
              </a:ext>
            </a:extLst>
          </p:cNvPr>
          <p:cNvCxnSpPr>
            <a:cxnSpLocks/>
          </p:cNvCxnSpPr>
          <p:nvPr/>
        </p:nvCxnSpPr>
        <p:spPr>
          <a:xfrm>
            <a:off x="3643618" y="3155577"/>
            <a:ext cx="3643619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09A886-11B9-5F46-B139-8055AC8B9DBA}"/>
              </a:ext>
            </a:extLst>
          </p:cNvPr>
          <p:cNvCxnSpPr>
            <a:cxnSpLocks/>
          </p:cNvCxnSpPr>
          <p:nvPr/>
        </p:nvCxnSpPr>
        <p:spPr>
          <a:xfrm>
            <a:off x="3053740" y="4265407"/>
            <a:ext cx="4233497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E529DF-FA3D-CE6C-2F0F-631E4ACFDDDF}"/>
              </a:ext>
            </a:extLst>
          </p:cNvPr>
          <p:cNvCxnSpPr>
            <a:cxnSpLocks/>
          </p:cNvCxnSpPr>
          <p:nvPr/>
        </p:nvCxnSpPr>
        <p:spPr>
          <a:xfrm>
            <a:off x="3548592" y="5351930"/>
            <a:ext cx="3738645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EA0E64-A08A-E238-ABA5-E3D9A781E499}"/>
              </a:ext>
            </a:extLst>
          </p:cNvPr>
          <p:cNvCxnSpPr>
            <a:cxnSpLocks/>
          </p:cNvCxnSpPr>
          <p:nvPr/>
        </p:nvCxnSpPr>
        <p:spPr>
          <a:xfrm>
            <a:off x="4115064" y="5902364"/>
            <a:ext cx="3172173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801C4C-B793-9E5A-A400-AC8BEE499B34}"/>
              </a:ext>
            </a:extLst>
          </p:cNvPr>
          <p:cNvCxnSpPr>
            <a:cxnSpLocks/>
          </p:cNvCxnSpPr>
          <p:nvPr/>
        </p:nvCxnSpPr>
        <p:spPr>
          <a:xfrm>
            <a:off x="4518210" y="4828392"/>
            <a:ext cx="2769027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C4DFAE-9B0D-4E15-F47C-B4016D6F6036}"/>
              </a:ext>
            </a:extLst>
          </p:cNvPr>
          <p:cNvCxnSpPr>
            <a:cxnSpLocks/>
          </p:cNvCxnSpPr>
          <p:nvPr/>
        </p:nvCxnSpPr>
        <p:spPr>
          <a:xfrm>
            <a:off x="5290527" y="3713182"/>
            <a:ext cx="1996710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6BF8EC-51C4-680D-E91A-23E7AD6A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96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E03B5D-095A-4F4A-B21E-2617AB9F012A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7A9F8193-6DF9-B61B-C6BC-B00CD0FD8D9E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D8139F0A-71D5-109B-270C-AE0FBA1D55E0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184B90F-95CD-0DDF-8C65-5370452BDA38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6A9E6A02-9A23-764F-7EC9-DE56EE44C4B0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800AFC-CA98-2545-BD14-A3B10090F84C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E6EB8-8764-091D-A741-394125ACD472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Categorize concerned group </a:t>
            </a:r>
            <a:r>
              <a:rPr lang="en-US" sz="1050" b="1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that might be useful for implementing predictive models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BC5582E-5A5E-9C25-3B3F-F815586FE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19490"/>
              </p:ext>
            </p:extLst>
          </p:nvPr>
        </p:nvGraphicFramePr>
        <p:xfrm>
          <a:off x="440686" y="1394227"/>
          <a:ext cx="8283765" cy="447310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59105">
                  <a:extLst>
                    <a:ext uri="{9D8B030D-6E8A-4147-A177-3AD203B41FA5}">
                      <a16:colId xmlns:a16="http://schemas.microsoft.com/office/drawing/2014/main" val="2487839674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1289776310"/>
                    </a:ext>
                  </a:extLst>
                </a:gridCol>
                <a:gridCol w="6213030">
                  <a:extLst>
                    <a:ext uri="{9D8B030D-6E8A-4147-A177-3AD203B41FA5}">
                      <a16:colId xmlns:a16="http://schemas.microsoft.com/office/drawing/2014/main" val="2283665526"/>
                    </a:ext>
                  </a:extLst>
                </a:gridCol>
              </a:tblGrid>
              <a:tr h="40070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Category</a:t>
                      </a:r>
                      <a:endParaRPr lang="en-TH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Detail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45969"/>
                  </a:ext>
                </a:extLst>
              </a:tr>
              <a:tr h="65998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Tenure group </a:t>
                      </a:r>
                    </a:p>
                    <a:p>
                      <a:pPr algn="ctr"/>
                      <a:r>
                        <a:rPr lang="en-TH" sz="1100" b="0" dirty="0"/>
                        <a:t>(Every 1 year)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Categorize</a:t>
                      </a:r>
                      <a:r>
                        <a:rPr lang="en-TH" sz="1100" dirty="0"/>
                        <a:t> </a:t>
                      </a:r>
                      <a:r>
                        <a:rPr lang="en-TH" sz="1100" b="1" dirty="0"/>
                        <a:t>by tenure range</a:t>
                      </a:r>
                      <a:r>
                        <a:rPr lang="en-TH" sz="1100" dirty="0"/>
                        <a:t>: 0-1 year, 1-2 years, 2-3 years, 3-4 years, 4-5 years, and &gt;5 years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8138556"/>
                  </a:ext>
                </a:extLst>
              </a:tr>
              <a:tr h="477413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Total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The number of services</a:t>
                      </a:r>
                      <a:r>
                        <a:rPr lang="en-TH" sz="1100" dirty="0"/>
                        <a:t> that customer </a:t>
                      </a:r>
                      <a:r>
                        <a:rPr lang="en-TH" sz="1100" b="1" dirty="0"/>
                        <a:t>receives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313248"/>
                  </a:ext>
                </a:extLst>
              </a:tr>
              <a:tr h="477413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Security concerns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dirty="0"/>
                        <a:t>Customers who </a:t>
                      </a:r>
                      <a:r>
                        <a:rPr lang="en-TH" sz="1100" b="1" dirty="0"/>
                        <a:t>receive Online security &amp; Device Protection</a:t>
                      </a:r>
                      <a:r>
                        <a:rPr lang="en-TH" sz="1100" dirty="0"/>
                        <a:t>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042950"/>
                  </a:ext>
                </a:extLst>
              </a:tr>
              <a:tr h="65998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Entertainment </a:t>
                      </a:r>
                    </a:p>
                    <a:p>
                      <a:pPr algn="ctr"/>
                      <a:r>
                        <a:rPr lang="en-TH" sz="1100" b="0" dirty="0"/>
                        <a:t>concerns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100" dirty="0"/>
                        <a:t>Customers who </a:t>
                      </a:r>
                      <a:r>
                        <a:rPr lang="en-TH" sz="1100" b="1" dirty="0"/>
                        <a:t>receive both Streaming TV and Movies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2989118"/>
                  </a:ext>
                </a:extLst>
              </a:tr>
              <a:tr h="477413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Technical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Senior citizens </a:t>
                      </a:r>
                      <a:r>
                        <a:rPr lang="en-TH" sz="1100" dirty="0"/>
                        <a:t>who select to </a:t>
                      </a:r>
                      <a:r>
                        <a:rPr lang="en-TH" sz="1100" b="1" dirty="0"/>
                        <a:t>receive Technical support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275669"/>
                  </a:ext>
                </a:extLst>
              </a:tr>
              <a:tr h="660208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Billing and payment </a:t>
                      </a:r>
                    </a:p>
                    <a:p>
                      <a:pPr algn="ctr"/>
                      <a:r>
                        <a:rPr lang="en-TH" sz="1100" b="0" dirty="0"/>
                        <a:t>comfortable concerns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dirty="0"/>
                        <a:t>Customers who </a:t>
                      </a:r>
                      <a:r>
                        <a:rPr lang="en-TH" sz="1100" b="1" dirty="0"/>
                        <a:t>select Paperless billing and Electronic check </a:t>
                      </a:r>
                      <a:r>
                        <a:rPr lang="en-TH" sz="1100" dirty="0"/>
                        <a:t>as their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678692"/>
                  </a:ext>
                </a:extLst>
              </a:tr>
              <a:tr h="65998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Price range 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Categorize</a:t>
                      </a:r>
                      <a:r>
                        <a:rPr lang="en-TH" sz="1100" dirty="0"/>
                        <a:t> </a:t>
                      </a:r>
                      <a:r>
                        <a:rPr lang="en-TH" sz="1100" b="1" dirty="0"/>
                        <a:t>by monthly paid range: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0-20$, 20-40$, 40-60$, 60-80$, 80-100$, and 100-120$</a:t>
                      </a:r>
                      <a:endParaRPr lang="en-TH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80548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E23D5F4-E373-01E2-90FE-B33EEE079B93}"/>
              </a:ext>
            </a:extLst>
          </p:cNvPr>
          <p:cNvSpPr txBox="1"/>
          <p:nvPr/>
        </p:nvSpPr>
        <p:spPr>
          <a:xfrm>
            <a:off x="440686" y="5945607"/>
            <a:ext cx="8283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effectLst/>
              </a:rPr>
              <a:t>After categorized</a:t>
            </a:r>
            <a:r>
              <a:rPr lang="en-US" sz="1400" i="1" dirty="0"/>
              <a:t>, </a:t>
            </a:r>
            <a:r>
              <a:rPr lang="en-US" sz="1400" b="1" i="1" dirty="0">
                <a:effectLst/>
              </a:rPr>
              <a:t>converted all concerned data into numerical term </a:t>
            </a:r>
          </a:p>
          <a:p>
            <a:pPr algn="ctr"/>
            <a:r>
              <a:rPr lang="en-US" sz="1400" i="1" dirty="0">
                <a:effectLst/>
              </a:rPr>
              <a:t>to prepare for implementing predictive models</a:t>
            </a:r>
            <a:endParaRPr lang="en-TH" sz="14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46EB2E-D18E-985D-236D-81998916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2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FF48B-BAB5-4E4B-AC3C-A5C10CF05966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064A72A7-CB2A-7FF2-E78B-62ABE224933F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BD1B8ED6-D0B3-0B0A-53DE-35EE50EDD8AE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147AF29F-1AC3-6D15-AD6E-C5670F922049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918084D8-5F2B-643D-89C9-D34D124E6B56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FC2F77-4369-57E7-ECD8-EDC6DE4C2A5F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A00545-D2CE-D575-E713-04E95CC82AEF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Implementing predictive models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861B27-9967-915D-28EA-9252E72CA667}"/>
              </a:ext>
            </a:extLst>
          </p:cNvPr>
          <p:cNvSpPr txBox="1"/>
          <p:nvPr/>
        </p:nvSpPr>
        <p:spPr>
          <a:xfrm>
            <a:off x="621793" y="1635669"/>
            <a:ext cx="53078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Decision Trees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Naive Bayes Classifier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AdaBoost Classifier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Multilayer Perceptron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Bagging along with Random Forest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K-nearest neighbor with Grid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Logistic Regression with Grid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Random Forest with Randomized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Support Vector Machine with Grid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40FBCC-2122-492E-0EFC-C1461859B16F}"/>
              </a:ext>
            </a:extLst>
          </p:cNvPr>
          <p:cNvSpPr txBox="1"/>
          <p:nvPr/>
        </p:nvSpPr>
        <p:spPr>
          <a:xfrm>
            <a:off x="621792" y="1266337"/>
            <a:ext cx="511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in 9 selected models including</a:t>
            </a:r>
            <a:endParaRPr lang="en-TH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4676119-07E3-68CF-791D-21FA3104260D}"/>
              </a:ext>
            </a:extLst>
          </p:cNvPr>
          <p:cNvSpPr/>
          <p:nvPr/>
        </p:nvSpPr>
        <p:spPr>
          <a:xfrm>
            <a:off x="7325848" y="1289204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10CC9C4-1B58-D136-7A6B-B48456AE826A}"/>
              </a:ext>
            </a:extLst>
          </p:cNvPr>
          <p:cNvSpPr/>
          <p:nvPr/>
        </p:nvSpPr>
        <p:spPr>
          <a:xfrm>
            <a:off x="5891792" y="1993577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081CE1C-11A1-025B-0B2D-6245B74DFB4F}"/>
              </a:ext>
            </a:extLst>
          </p:cNvPr>
          <p:cNvSpPr/>
          <p:nvPr/>
        </p:nvSpPr>
        <p:spPr>
          <a:xfrm>
            <a:off x="6958834" y="3191404"/>
            <a:ext cx="1381386" cy="13813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B3C4BC50-F4ED-DDDE-7FDF-D9C2A8BDC77D}"/>
              </a:ext>
            </a:extLst>
          </p:cNvPr>
          <p:cNvSpPr/>
          <p:nvPr/>
        </p:nvSpPr>
        <p:spPr>
          <a:xfrm>
            <a:off x="6520570" y="4733948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E7993B6-70C7-15BE-409E-A9521B2F854A}"/>
              </a:ext>
            </a:extLst>
          </p:cNvPr>
          <p:cNvGrpSpPr/>
          <p:nvPr/>
        </p:nvGrpSpPr>
        <p:grpSpPr>
          <a:xfrm>
            <a:off x="7736263" y="1693267"/>
            <a:ext cx="568539" cy="625447"/>
            <a:chOff x="2277259" y="4968905"/>
            <a:chExt cx="568539" cy="625447"/>
          </a:xfrm>
        </p:grpSpPr>
        <p:sp>
          <p:nvSpPr>
            <p:cNvPr id="137" name="Can 136">
              <a:extLst>
                <a:ext uri="{FF2B5EF4-FFF2-40B4-BE49-F238E27FC236}">
                  <a16:creationId xmlns:a16="http://schemas.microsoft.com/office/drawing/2014/main" id="{D46A8371-2513-CA8E-B161-BE7D74BB7166}"/>
                </a:ext>
              </a:extLst>
            </p:cNvPr>
            <p:cNvSpPr/>
            <p:nvPr/>
          </p:nvSpPr>
          <p:spPr>
            <a:xfrm>
              <a:off x="2277259" y="5283456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38" name="Can 137">
              <a:extLst>
                <a:ext uri="{FF2B5EF4-FFF2-40B4-BE49-F238E27FC236}">
                  <a16:creationId xmlns:a16="http://schemas.microsoft.com/office/drawing/2014/main" id="{D5099C23-F98F-2D71-3BD6-F2037970535E}"/>
                </a:ext>
              </a:extLst>
            </p:cNvPr>
            <p:cNvSpPr/>
            <p:nvPr/>
          </p:nvSpPr>
          <p:spPr>
            <a:xfrm>
              <a:off x="2277259" y="5124598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39" name="Can 138">
              <a:extLst>
                <a:ext uri="{FF2B5EF4-FFF2-40B4-BE49-F238E27FC236}">
                  <a16:creationId xmlns:a16="http://schemas.microsoft.com/office/drawing/2014/main" id="{DD6B3322-30A4-CEA4-8E0D-BEB919112D7D}"/>
                </a:ext>
              </a:extLst>
            </p:cNvPr>
            <p:cNvSpPr/>
            <p:nvPr/>
          </p:nvSpPr>
          <p:spPr>
            <a:xfrm>
              <a:off x="2277259" y="4968905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ABBECB84-EB8A-C756-1737-D04C77096AAA}"/>
                </a:ext>
              </a:extLst>
            </p:cNvPr>
            <p:cNvSpPr/>
            <p:nvPr/>
          </p:nvSpPr>
          <p:spPr>
            <a:xfrm>
              <a:off x="2601745" y="5343460"/>
              <a:ext cx="199961" cy="19996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554C225-91C9-F4AA-EA8C-67500F3EDAC4}"/>
                </a:ext>
              </a:extLst>
            </p:cNvPr>
            <p:cNvSpPr/>
            <p:nvPr/>
          </p:nvSpPr>
          <p:spPr>
            <a:xfrm>
              <a:off x="2640987" y="5387077"/>
              <a:ext cx="99848" cy="89338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B88FCFA-15A4-167C-0E0B-77C5AB692FD3}"/>
              </a:ext>
            </a:extLst>
          </p:cNvPr>
          <p:cNvGrpSpPr/>
          <p:nvPr/>
        </p:nvGrpSpPr>
        <p:grpSpPr>
          <a:xfrm>
            <a:off x="6219416" y="2444217"/>
            <a:ext cx="794958" cy="605346"/>
            <a:chOff x="3152930" y="5153286"/>
            <a:chExt cx="898456" cy="684158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21C1C7C-0604-3499-FA6A-D0A5FCBC6F65}"/>
                </a:ext>
              </a:extLst>
            </p:cNvPr>
            <p:cNvSpPr txBox="1"/>
            <p:nvPr/>
          </p:nvSpPr>
          <p:spPr>
            <a:xfrm>
              <a:off x="3172968" y="546811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TH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F957D42-80C8-3D73-CF5B-D8885096A032}"/>
                </a:ext>
              </a:extLst>
            </p:cNvPr>
            <p:cNvSpPr/>
            <p:nvPr/>
          </p:nvSpPr>
          <p:spPr>
            <a:xfrm>
              <a:off x="3152930" y="5161002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20522DF-B28C-FF34-B0E5-1748DD4AB0A0}"/>
                </a:ext>
              </a:extLst>
            </p:cNvPr>
            <p:cNvSpPr/>
            <p:nvPr/>
          </p:nvSpPr>
          <p:spPr>
            <a:xfrm>
              <a:off x="3152933" y="533886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E802696-6D09-64EC-B9BD-195EC2290455}"/>
                </a:ext>
              </a:extLst>
            </p:cNvPr>
            <p:cNvSpPr/>
            <p:nvPr/>
          </p:nvSpPr>
          <p:spPr>
            <a:xfrm>
              <a:off x="3152931" y="551492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49AA0D2-C1EB-59B7-5FE5-9A5DE82DC2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5309" y="5157655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5FDC69A-10D4-ACDD-DDF4-99F372AB1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2340" y="5153286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D9A9BD43-5012-119F-9829-7C5DAB373060}"/>
                </a:ext>
              </a:extLst>
            </p:cNvPr>
            <p:cNvSpPr/>
            <p:nvPr/>
          </p:nvSpPr>
          <p:spPr>
            <a:xfrm rot="8100000">
              <a:off x="3516119" y="5310993"/>
              <a:ext cx="535267" cy="467274"/>
            </a:xfrm>
            <a:custGeom>
              <a:avLst/>
              <a:gdLst>
                <a:gd name="connsiteX0" fmla="*/ 257597 w 515669"/>
                <a:gd name="connsiteY0" fmla="*/ 450166 h 450166"/>
                <a:gd name="connsiteX1" fmla="*/ 0 w 515669"/>
                <a:gd name="connsiteY1" fmla="*/ 192568 h 450166"/>
                <a:gd name="connsiteX2" fmla="*/ 237444 w 515669"/>
                <a:gd name="connsiteY2" fmla="*/ 129801 h 450166"/>
                <a:gd name="connsiteX3" fmla="*/ 367245 w 515669"/>
                <a:gd name="connsiteY3" fmla="*/ 0 h 450166"/>
                <a:gd name="connsiteX4" fmla="*/ 515669 w 515669"/>
                <a:gd name="connsiteY4" fmla="*/ 0 h 450166"/>
                <a:gd name="connsiteX5" fmla="*/ 326623 w 515669"/>
                <a:gd name="connsiteY5" fmla="*/ 189046 h 45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669" h="450166">
                  <a:moveTo>
                    <a:pt x="257597" y="450166"/>
                  </a:moveTo>
                  <a:lnTo>
                    <a:pt x="0" y="192568"/>
                  </a:lnTo>
                  <a:lnTo>
                    <a:pt x="237444" y="129801"/>
                  </a:lnTo>
                  <a:lnTo>
                    <a:pt x="367245" y="0"/>
                  </a:lnTo>
                  <a:lnTo>
                    <a:pt x="515669" y="0"/>
                  </a:lnTo>
                  <a:lnTo>
                    <a:pt x="326623" y="18904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TH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C3F97AD-4F77-A92B-4A85-DCDADCB2AC35}"/>
              </a:ext>
            </a:extLst>
          </p:cNvPr>
          <p:cNvGrpSpPr/>
          <p:nvPr/>
        </p:nvGrpSpPr>
        <p:grpSpPr>
          <a:xfrm>
            <a:off x="7366565" y="3650545"/>
            <a:ext cx="571223" cy="519373"/>
            <a:chOff x="4492487" y="5239910"/>
            <a:chExt cx="571223" cy="519373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5941CA1-582E-C635-E6E7-C6AF787AC636}"/>
                </a:ext>
              </a:extLst>
            </p:cNvPr>
            <p:cNvSpPr/>
            <p:nvPr/>
          </p:nvSpPr>
          <p:spPr>
            <a:xfrm>
              <a:off x="4492487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415E4EF-2CCF-974B-585C-D2323F6E0DF4}"/>
                </a:ext>
              </a:extLst>
            </p:cNvPr>
            <p:cNvSpPr/>
            <p:nvPr/>
          </p:nvSpPr>
          <p:spPr>
            <a:xfrm>
              <a:off x="4730391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A9384E2-9AD0-C913-75F7-D8B6B2B31863}"/>
                </a:ext>
              </a:extLst>
            </p:cNvPr>
            <p:cNvSpPr/>
            <p:nvPr/>
          </p:nvSpPr>
          <p:spPr>
            <a:xfrm>
              <a:off x="4968295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8AFD4B16-118E-9FFA-96DD-76278BDB1DAF}"/>
                </a:ext>
              </a:extLst>
            </p:cNvPr>
            <p:cNvSpPr/>
            <p:nvPr/>
          </p:nvSpPr>
          <p:spPr>
            <a:xfrm>
              <a:off x="4492487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CB2567E-4261-7475-E07D-D976BD64D448}"/>
                </a:ext>
              </a:extLst>
            </p:cNvPr>
            <p:cNvSpPr/>
            <p:nvPr/>
          </p:nvSpPr>
          <p:spPr>
            <a:xfrm>
              <a:off x="4730391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192AD84-A133-9172-A996-E20590F0A4C2}"/>
                </a:ext>
              </a:extLst>
            </p:cNvPr>
            <p:cNvSpPr/>
            <p:nvPr/>
          </p:nvSpPr>
          <p:spPr>
            <a:xfrm>
              <a:off x="4968295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A25C7E6-611B-A5E2-41C6-F404DA003B6F}"/>
                </a:ext>
              </a:extLst>
            </p:cNvPr>
            <p:cNvSpPr/>
            <p:nvPr/>
          </p:nvSpPr>
          <p:spPr>
            <a:xfrm>
              <a:off x="4492487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1EF19F7-07C2-3927-6A62-597CEA8753E6}"/>
                </a:ext>
              </a:extLst>
            </p:cNvPr>
            <p:cNvSpPr/>
            <p:nvPr/>
          </p:nvSpPr>
          <p:spPr>
            <a:xfrm>
              <a:off x="4730391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082E836-E11D-0666-BD29-07D19ABB07DB}"/>
                </a:ext>
              </a:extLst>
            </p:cNvPr>
            <p:cNvSpPr/>
            <p:nvPr/>
          </p:nvSpPr>
          <p:spPr>
            <a:xfrm>
              <a:off x="4968295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CC1E51D-C5BA-8E2E-3C16-58567592D329}"/>
                </a:ext>
              </a:extLst>
            </p:cNvPr>
            <p:cNvCxnSpPr>
              <a:stCxn id="151" idx="3"/>
              <a:endCxn id="152" idx="1"/>
            </p:cNvCxnSpPr>
            <p:nvPr/>
          </p:nvCxnSpPr>
          <p:spPr>
            <a:xfrm>
              <a:off x="4587902" y="5287618"/>
              <a:ext cx="14248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5F5FEAB-1A10-C90B-0016-1EFB901E4CD0}"/>
                </a:ext>
              </a:extLst>
            </p:cNvPr>
            <p:cNvCxnSpPr>
              <a:cxnSpLocks/>
              <a:stCxn id="154" idx="2"/>
              <a:endCxn id="157" idx="0"/>
            </p:cNvCxnSpPr>
            <p:nvPr/>
          </p:nvCxnSpPr>
          <p:spPr>
            <a:xfrm>
              <a:off x="4540195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12A8EA5-0ACE-00D5-FEDE-60F220E19BDE}"/>
                </a:ext>
              </a:extLst>
            </p:cNvPr>
            <p:cNvCxnSpPr>
              <a:cxnSpLocks/>
              <a:stCxn id="152" idx="2"/>
              <a:endCxn id="155" idx="0"/>
            </p:cNvCxnSpPr>
            <p:nvPr/>
          </p:nvCxnSpPr>
          <p:spPr>
            <a:xfrm>
              <a:off x="4778099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EB92B46-298C-DCBF-66DB-992F83918D2F}"/>
                </a:ext>
              </a:extLst>
            </p:cNvPr>
            <p:cNvCxnSpPr>
              <a:cxnSpLocks/>
              <a:stCxn id="153" idx="2"/>
              <a:endCxn id="156" idx="0"/>
            </p:cNvCxnSpPr>
            <p:nvPr/>
          </p:nvCxnSpPr>
          <p:spPr>
            <a:xfrm>
              <a:off x="5016003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272114F-FAB0-EE77-1C8C-FAC8876C5C38}"/>
                </a:ext>
              </a:extLst>
            </p:cNvPr>
            <p:cNvCxnSpPr>
              <a:cxnSpLocks/>
              <a:stCxn id="156" idx="2"/>
              <a:endCxn id="159" idx="0"/>
            </p:cNvCxnSpPr>
            <p:nvPr/>
          </p:nvCxnSpPr>
          <p:spPr>
            <a:xfrm>
              <a:off x="5016003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urved Connector 164">
              <a:extLst>
                <a:ext uri="{FF2B5EF4-FFF2-40B4-BE49-F238E27FC236}">
                  <a16:creationId xmlns:a16="http://schemas.microsoft.com/office/drawing/2014/main" id="{FEB21E00-78D8-A33C-76FB-523D107DD80C}"/>
                </a:ext>
              </a:extLst>
            </p:cNvPr>
            <p:cNvCxnSpPr>
              <a:cxnSpLocks/>
              <a:stCxn id="152" idx="3"/>
              <a:endCxn id="156" idx="1"/>
            </p:cNvCxnSpPr>
            <p:nvPr/>
          </p:nvCxnSpPr>
          <p:spPr>
            <a:xfrm>
              <a:off x="4825806" y="5287618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urved Connector 165">
              <a:extLst>
                <a:ext uri="{FF2B5EF4-FFF2-40B4-BE49-F238E27FC236}">
                  <a16:creationId xmlns:a16="http://schemas.microsoft.com/office/drawing/2014/main" id="{A79426EF-F32E-52BE-526E-CD53B90919A9}"/>
                </a:ext>
              </a:extLst>
            </p:cNvPr>
            <p:cNvCxnSpPr>
              <a:cxnSpLocks/>
              <a:stCxn id="155" idx="3"/>
              <a:endCxn id="159" idx="1"/>
            </p:cNvCxnSpPr>
            <p:nvPr/>
          </p:nvCxnSpPr>
          <p:spPr>
            <a:xfrm>
              <a:off x="4825806" y="5499597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166">
              <a:extLst>
                <a:ext uri="{FF2B5EF4-FFF2-40B4-BE49-F238E27FC236}">
                  <a16:creationId xmlns:a16="http://schemas.microsoft.com/office/drawing/2014/main" id="{15CCDF6E-1CED-4221-D456-C3F8DA3F6473}"/>
                </a:ext>
              </a:extLst>
            </p:cNvPr>
            <p:cNvCxnSpPr>
              <a:cxnSpLocks/>
              <a:stCxn id="155" idx="1"/>
              <a:endCxn id="157" idx="3"/>
            </p:cNvCxnSpPr>
            <p:nvPr/>
          </p:nvCxnSpPr>
          <p:spPr>
            <a:xfrm rot="10800000" flipV="1">
              <a:off x="4587903" y="5499596"/>
              <a:ext cx="142489" cy="211979"/>
            </a:xfrm>
            <a:prstGeom prst="curved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18A48F5-E924-B128-7314-05540FA856F3}"/>
              </a:ext>
            </a:extLst>
          </p:cNvPr>
          <p:cNvGrpSpPr/>
          <p:nvPr/>
        </p:nvGrpSpPr>
        <p:grpSpPr>
          <a:xfrm>
            <a:off x="6974764" y="5098111"/>
            <a:ext cx="472997" cy="653060"/>
            <a:chOff x="6239138" y="3844932"/>
            <a:chExt cx="472997" cy="653060"/>
          </a:xfrm>
        </p:grpSpPr>
        <p:sp>
          <p:nvSpPr>
            <p:cNvPr id="169" name="Document 168">
              <a:extLst>
                <a:ext uri="{FF2B5EF4-FFF2-40B4-BE49-F238E27FC236}">
                  <a16:creationId xmlns:a16="http://schemas.microsoft.com/office/drawing/2014/main" id="{7BE03AA2-E4F0-A245-1F6C-2B615B0E0B50}"/>
                </a:ext>
              </a:extLst>
            </p:cNvPr>
            <p:cNvSpPr/>
            <p:nvPr/>
          </p:nvSpPr>
          <p:spPr>
            <a:xfrm>
              <a:off x="6239138" y="3844932"/>
              <a:ext cx="472997" cy="653060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27E3A0A-2F09-E576-9991-A56D9CFAA65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23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DD6C304-D426-B1F9-2405-32E6A940B299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76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A07AFF5-88B5-7C9A-9543-FC74045740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30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D075B5B6-4482-D6AB-C2F1-CD38083F6140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843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3372631-6853-BDEC-AD14-87029B91F410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38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7272505-27C0-D6F6-7B41-B924C115868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91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D5A3815-B814-F872-4844-508F9A9AD77F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45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FBC2829-F20B-A253-3644-8FBFC2FF9BAC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99377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9BE688C2-5F2B-A71A-C8F7-EA7DEA8E9147}"/>
                </a:ext>
              </a:extLst>
            </p:cNvPr>
            <p:cNvSpPr/>
            <p:nvPr/>
          </p:nvSpPr>
          <p:spPr>
            <a:xfrm>
              <a:off x="6273328" y="3906122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623B661-AB64-E66A-40CB-CA1AA7971F4B}"/>
                </a:ext>
              </a:extLst>
            </p:cNvPr>
            <p:cNvSpPr/>
            <p:nvPr/>
          </p:nvSpPr>
          <p:spPr>
            <a:xfrm>
              <a:off x="6297418" y="3930697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67482B84-2C12-E7E6-2AFC-956A2E92ED8E}"/>
                </a:ext>
              </a:extLst>
            </p:cNvPr>
            <p:cNvSpPr/>
            <p:nvPr/>
          </p:nvSpPr>
          <p:spPr>
            <a:xfrm>
              <a:off x="6273328" y="4052129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DFFDB1A3-47DA-DD2E-5FD9-1BF56BCBF7CA}"/>
                </a:ext>
              </a:extLst>
            </p:cNvPr>
            <p:cNvSpPr/>
            <p:nvPr/>
          </p:nvSpPr>
          <p:spPr>
            <a:xfrm>
              <a:off x="6273328" y="4198136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039336D-D1F1-EC8F-4A6A-F33345FE11DC}"/>
                </a:ext>
              </a:extLst>
            </p:cNvPr>
            <p:cNvSpPr/>
            <p:nvPr/>
          </p:nvSpPr>
          <p:spPr>
            <a:xfrm>
              <a:off x="6297418" y="4078179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3" name="Multiply 182">
              <a:extLst>
                <a:ext uri="{FF2B5EF4-FFF2-40B4-BE49-F238E27FC236}">
                  <a16:creationId xmlns:a16="http://schemas.microsoft.com/office/drawing/2014/main" id="{42395BC1-81BC-DBF0-25F6-67E489CAC0F0}"/>
                </a:ext>
              </a:extLst>
            </p:cNvPr>
            <p:cNvSpPr/>
            <p:nvPr/>
          </p:nvSpPr>
          <p:spPr>
            <a:xfrm>
              <a:off x="6281765" y="4204520"/>
              <a:ext cx="107631" cy="107631"/>
            </a:xfrm>
            <a:prstGeom prst="mathMultiply">
              <a:avLst>
                <a:gd name="adj1" fmla="val 109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sp>
        <p:nvSpPr>
          <p:cNvPr id="184" name="Oval 183">
            <a:extLst>
              <a:ext uri="{FF2B5EF4-FFF2-40B4-BE49-F238E27FC236}">
                <a16:creationId xmlns:a16="http://schemas.microsoft.com/office/drawing/2014/main" id="{D9AAC1BC-CFEE-F112-4F79-93C1B7DD80ED}"/>
              </a:ext>
            </a:extLst>
          </p:cNvPr>
          <p:cNvSpPr/>
          <p:nvPr/>
        </p:nvSpPr>
        <p:spPr>
          <a:xfrm>
            <a:off x="7562346" y="1559428"/>
            <a:ext cx="912187" cy="912187"/>
          </a:xfrm>
          <a:prstGeom prst="ellipse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F183ED6-EF1D-7A1E-C655-A9FF383DED8A}"/>
              </a:ext>
            </a:extLst>
          </p:cNvPr>
          <p:cNvSpPr/>
          <p:nvPr/>
        </p:nvSpPr>
        <p:spPr>
          <a:xfrm>
            <a:off x="6108160" y="2266123"/>
            <a:ext cx="888635" cy="888635"/>
          </a:xfrm>
          <a:prstGeom prst="ellipse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59069D4-864F-1AF6-90A3-BEBF7165E065}"/>
              </a:ext>
            </a:extLst>
          </p:cNvPr>
          <p:cNvSpPr/>
          <p:nvPr/>
        </p:nvSpPr>
        <p:spPr>
          <a:xfrm>
            <a:off x="6739370" y="4963634"/>
            <a:ext cx="888635" cy="888635"/>
          </a:xfrm>
          <a:prstGeom prst="ellipse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8" name="Block Arc 187">
            <a:extLst>
              <a:ext uri="{FF2B5EF4-FFF2-40B4-BE49-F238E27FC236}">
                <a16:creationId xmlns:a16="http://schemas.microsoft.com/office/drawing/2014/main" id="{6C238260-330F-26BA-813A-58A0B57DD22C}"/>
              </a:ext>
            </a:extLst>
          </p:cNvPr>
          <p:cNvSpPr/>
          <p:nvPr/>
        </p:nvSpPr>
        <p:spPr>
          <a:xfrm rot="7973128">
            <a:off x="7185693" y="1148020"/>
            <a:ext cx="1661695" cy="1661695"/>
          </a:xfrm>
          <a:prstGeom prst="blockArc">
            <a:avLst>
              <a:gd name="adj1" fmla="val 10800000"/>
              <a:gd name="adj2" fmla="val 1360083"/>
              <a:gd name="adj3" fmla="val 35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89" name="Block Arc 188">
            <a:extLst>
              <a:ext uri="{FF2B5EF4-FFF2-40B4-BE49-F238E27FC236}">
                <a16:creationId xmlns:a16="http://schemas.microsoft.com/office/drawing/2014/main" id="{B9542046-42F2-DBFB-378A-DA92EF388B6C}"/>
              </a:ext>
            </a:extLst>
          </p:cNvPr>
          <p:cNvSpPr/>
          <p:nvPr/>
        </p:nvSpPr>
        <p:spPr>
          <a:xfrm rot="18660119">
            <a:off x="5750858" y="1865290"/>
            <a:ext cx="1661695" cy="1661695"/>
          </a:xfrm>
          <a:prstGeom prst="blockArc">
            <a:avLst>
              <a:gd name="adj1" fmla="val 5879053"/>
              <a:gd name="adj2" fmla="val 1360083"/>
              <a:gd name="adj3" fmla="val 35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90" name="Block Arc 189">
            <a:extLst>
              <a:ext uri="{FF2B5EF4-FFF2-40B4-BE49-F238E27FC236}">
                <a16:creationId xmlns:a16="http://schemas.microsoft.com/office/drawing/2014/main" id="{4F262426-F93A-A4A9-A183-4027E9BE1F23}"/>
              </a:ext>
            </a:extLst>
          </p:cNvPr>
          <p:cNvSpPr/>
          <p:nvPr/>
        </p:nvSpPr>
        <p:spPr>
          <a:xfrm rot="7784366">
            <a:off x="6811834" y="3061810"/>
            <a:ext cx="1661695" cy="1661695"/>
          </a:xfrm>
          <a:prstGeom prst="blockArc">
            <a:avLst>
              <a:gd name="adj1" fmla="val 5879053"/>
              <a:gd name="adj2" fmla="val 20164482"/>
              <a:gd name="adj3" fmla="val 38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92" name="Block Arc 191">
            <a:extLst>
              <a:ext uri="{FF2B5EF4-FFF2-40B4-BE49-F238E27FC236}">
                <a16:creationId xmlns:a16="http://schemas.microsoft.com/office/drawing/2014/main" id="{321815B7-9E26-979C-AA0B-22C6439F7DB0}"/>
              </a:ext>
            </a:extLst>
          </p:cNvPr>
          <p:cNvSpPr/>
          <p:nvPr/>
        </p:nvSpPr>
        <p:spPr>
          <a:xfrm rot="18608009">
            <a:off x="6383134" y="4602488"/>
            <a:ext cx="1661695" cy="1661695"/>
          </a:xfrm>
          <a:prstGeom prst="blockArc">
            <a:avLst>
              <a:gd name="adj1" fmla="val 5879053"/>
              <a:gd name="adj2" fmla="val 20164482"/>
              <a:gd name="adj3" fmla="val 38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93" name="Triangle 192">
            <a:extLst>
              <a:ext uri="{FF2B5EF4-FFF2-40B4-BE49-F238E27FC236}">
                <a16:creationId xmlns:a16="http://schemas.microsoft.com/office/drawing/2014/main" id="{37F7242B-EE1D-69CB-D806-CF2810032916}"/>
              </a:ext>
            </a:extLst>
          </p:cNvPr>
          <p:cNvSpPr/>
          <p:nvPr/>
        </p:nvSpPr>
        <p:spPr>
          <a:xfrm rot="2818918">
            <a:off x="8392794" y="5149450"/>
            <a:ext cx="319582" cy="27645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5C68786-9FFF-22D0-FA91-AEB1D046F584}"/>
              </a:ext>
            </a:extLst>
          </p:cNvPr>
          <p:cNvSpPr/>
          <p:nvPr/>
        </p:nvSpPr>
        <p:spPr>
          <a:xfrm rot="2852721">
            <a:off x="8072899" y="5208036"/>
            <a:ext cx="62202" cy="9870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3F658DC-1FF5-B276-66E8-6A5DDE40E459}"/>
              </a:ext>
            </a:extLst>
          </p:cNvPr>
          <p:cNvSpPr txBox="1"/>
          <p:nvPr/>
        </p:nvSpPr>
        <p:spPr>
          <a:xfrm>
            <a:off x="5793275" y="1462056"/>
            <a:ext cx="1584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</a:t>
            </a:r>
            <a:r>
              <a:rPr lang="en-TH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nderstanding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9BFC91E-2762-2E8A-4AE2-1D5C231944F8}"/>
              </a:ext>
            </a:extLst>
          </p:cNvPr>
          <p:cNvSpPr txBox="1"/>
          <p:nvPr/>
        </p:nvSpPr>
        <p:spPr>
          <a:xfrm>
            <a:off x="7310742" y="2769532"/>
            <a:ext cx="1374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preparation</a:t>
            </a:r>
            <a:endParaRPr lang="en-TH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47B0524-D733-30C5-E2DF-F696BE523ADF}"/>
              </a:ext>
            </a:extLst>
          </p:cNvPr>
          <p:cNvSpPr txBox="1"/>
          <p:nvPr/>
        </p:nvSpPr>
        <p:spPr>
          <a:xfrm>
            <a:off x="5648142" y="375391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Modeling</a:t>
            </a:r>
            <a:endParaRPr lang="en-TH" b="1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B9B18B8-8DD2-B24D-13BC-C1295B4A3907}"/>
              </a:ext>
            </a:extLst>
          </p:cNvPr>
          <p:cNvSpPr txBox="1"/>
          <p:nvPr/>
        </p:nvSpPr>
        <p:spPr>
          <a:xfrm>
            <a:off x="7837940" y="4840780"/>
            <a:ext cx="910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Evaluation</a:t>
            </a:r>
            <a:endParaRPr lang="en-TH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2E7005-CE8A-F815-6945-618164902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03077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LeftStep">
      <a:dk1>
        <a:srgbClr val="000000"/>
      </a:dk1>
      <a:lt1>
        <a:srgbClr val="FFFFFF"/>
      </a:lt1>
      <a:dk2>
        <a:srgbClr val="2E1B30"/>
      </a:dk2>
      <a:lt2>
        <a:srgbClr val="F0F3F2"/>
      </a:lt2>
      <a:accent1>
        <a:srgbClr val="E7295E"/>
      </a:accent1>
      <a:accent2>
        <a:srgbClr val="D5179B"/>
      </a:accent2>
      <a:accent3>
        <a:srgbClr val="D129E7"/>
      </a:accent3>
      <a:accent4>
        <a:srgbClr val="7117D5"/>
      </a:accent4>
      <a:accent5>
        <a:srgbClr val="372DE7"/>
      </a:accent5>
      <a:accent6>
        <a:srgbClr val="175CD5"/>
      </a:accent6>
      <a:hlink>
        <a:srgbClr val="349C7F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1811</TotalTime>
  <Words>1709</Words>
  <Application>Microsoft Macintosh PowerPoint</Application>
  <PresentationFormat>On-screen Show (4:3)</PresentationFormat>
  <Paragraphs>558</Paragraphs>
  <Slides>48</Slides>
  <Notes>2</Notes>
  <HiddenSlides>36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Avenir Next LT Pro</vt:lpstr>
      <vt:lpstr>Calibri</vt:lpstr>
      <vt:lpstr>Grantha Sangam MN</vt:lpstr>
      <vt:lpstr>Lucida Grande</vt:lpstr>
      <vt:lpstr>Sagona Book</vt:lpstr>
      <vt:lpstr>The Hand Extrablack</vt:lpstr>
      <vt:lpstr>Wingdings</vt:lpstr>
      <vt:lpstr>BlobVTI</vt:lpstr>
      <vt:lpstr>Telco Customer  Churn Predictions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Telco Customer  Churn Predictions</dc:title>
  <dc:creator>Thanapoom Phatthanaphan</dc:creator>
  <cp:lastModifiedBy>Thanapoom Phatthanaphan</cp:lastModifiedBy>
  <cp:revision>32</cp:revision>
  <dcterms:created xsi:type="dcterms:W3CDTF">2023-04-17T01:10:49Z</dcterms:created>
  <dcterms:modified xsi:type="dcterms:W3CDTF">2023-04-18T20:48:56Z</dcterms:modified>
</cp:coreProperties>
</file>